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78" r:id="rId3"/>
    <p:sldId id="277" r:id="rId4"/>
    <p:sldId id="292" r:id="rId5"/>
    <p:sldId id="291" r:id="rId6"/>
    <p:sldId id="296" r:id="rId7"/>
    <p:sldId id="282" r:id="rId8"/>
    <p:sldId id="294" r:id="rId9"/>
    <p:sldId id="283" r:id="rId10"/>
    <p:sldId id="297" r:id="rId11"/>
    <p:sldId id="290" r:id="rId12"/>
  </p:sldIdLst>
  <p:sldSz cx="9144000" cy="6858000" type="screen4x3"/>
  <p:notesSz cx="6819900" cy="9931400"/>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rryl Croft (Energy Markets and Networks)" initials="DC" lastIdx="2" clrIdx="0"/>
  <p:cmAuthor id="1" name="Alex Weir" initials="AW"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35"/>
    <a:srgbClr val="FF9900"/>
    <a:srgbClr val="7B7979"/>
    <a:srgbClr val="B3AA7E"/>
    <a:srgbClr val="00A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40" autoAdjust="0"/>
    <p:restoredTop sz="94660"/>
  </p:normalViewPr>
  <p:slideViewPr>
    <p:cSldViewPr>
      <p:cViewPr>
        <p:scale>
          <a:sx n="75" d="100"/>
          <a:sy n="75" d="100"/>
        </p:scale>
        <p:origin x="-324" y="-324"/>
      </p:cViewPr>
      <p:guideLst>
        <p:guide orient="horz" pos="164"/>
        <p:guide pos="567"/>
      </p:guideLst>
    </p:cSldViewPr>
  </p:slideViewPr>
  <p:notesTextViewPr>
    <p:cViewPr>
      <p:scale>
        <a:sx n="100" d="100"/>
        <a:sy n="100" d="100"/>
      </p:scale>
      <p:origin x="0" y="0"/>
    </p:cViewPr>
  </p:notesTextViewPr>
  <p:notesViewPr>
    <p:cSldViewPr>
      <p:cViewPr varScale="1">
        <p:scale>
          <a:sx n="77" d="100"/>
          <a:sy n="77" d="100"/>
        </p:scale>
        <p:origin x="-3252" y="-84"/>
      </p:cViewPr>
      <p:guideLst>
        <p:guide orient="horz" pos="3128"/>
        <p:guide pos="214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92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62388" y="0"/>
            <a:ext cx="2955925" cy="496888"/>
          </a:xfrm>
          <a:prstGeom prst="rect">
            <a:avLst/>
          </a:prstGeom>
        </p:spPr>
        <p:txBody>
          <a:bodyPr vert="horz" lIns="91440" tIns="45720" rIns="91440" bIns="45720" rtlCol="0"/>
          <a:lstStyle>
            <a:lvl1pPr algn="r">
              <a:defRPr sz="1200"/>
            </a:lvl1pPr>
          </a:lstStyle>
          <a:p>
            <a:fld id="{5F8B7BE0-2CA9-4B21-A626-FAD7B20CE4EB}" type="datetimeFigureOut">
              <a:rPr lang="en-GB" smtClean="0"/>
              <a:t>11/11/2013</a:t>
            </a:fld>
            <a:endParaRPr lang="en-GB"/>
          </a:p>
        </p:txBody>
      </p:sp>
      <p:sp>
        <p:nvSpPr>
          <p:cNvPr id="4" name="Footer Placeholder 3"/>
          <p:cNvSpPr>
            <a:spLocks noGrp="1"/>
          </p:cNvSpPr>
          <p:nvPr>
            <p:ph type="ftr" sz="quarter" idx="2"/>
          </p:nvPr>
        </p:nvSpPr>
        <p:spPr>
          <a:xfrm>
            <a:off x="0" y="9432925"/>
            <a:ext cx="2955925"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62388" y="9432925"/>
            <a:ext cx="2955925" cy="496888"/>
          </a:xfrm>
          <a:prstGeom prst="rect">
            <a:avLst/>
          </a:prstGeom>
        </p:spPr>
        <p:txBody>
          <a:bodyPr vert="horz" lIns="91440" tIns="45720" rIns="91440" bIns="45720" rtlCol="0" anchor="b"/>
          <a:lstStyle>
            <a:lvl1pPr algn="r">
              <a:defRPr sz="1200"/>
            </a:lvl1pPr>
          </a:lstStyle>
          <a:p>
            <a:fld id="{C0F2639F-ACAC-4CE4-87E2-91B295982F55}" type="slidenum">
              <a:rPr lang="en-GB" smtClean="0"/>
              <a:t>‹#›</a:t>
            </a:fld>
            <a:endParaRPr lang="en-GB"/>
          </a:p>
        </p:txBody>
      </p:sp>
    </p:spTree>
    <p:extLst>
      <p:ext uri="{BB962C8B-B14F-4D97-AF65-F5344CB8AC3E}">
        <p14:creationId xmlns:p14="http://schemas.microsoft.com/office/powerpoint/2010/main" val="2980441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657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63032" y="0"/>
            <a:ext cx="2955290" cy="496570"/>
          </a:xfrm>
          <a:prstGeom prst="rect">
            <a:avLst/>
          </a:prstGeom>
        </p:spPr>
        <p:txBody>
          <a:bodyPr vert="horz" lIns="91440" tIns="45720" rIns="91440" bIns="45720" rtlCol="0"/>
          <a:lstStyle>
            <a:lvl1pPr algn="r">
              <a:defRPr sz="1200"/>
            </a:lvl1pPr>
          </a:lstStyle>
          <a:p>
            <a:fld id="{228C9262-254F-4919-B8FB-E2E75C1DC4B9}" type="datetimeFigureOut">
              <a:rPr lang="en-GB" smtClean="0"/>
              <a:t>11/11/2013</a:t>
            </a:fld>
            <a:endParaRPr lang="en-GB"/>
          </a:p>
        </p:txBody>
      </p:sp>
      <p:sp>
        <p:nvSpPr>
          <p:cNvPr id="4" name="Slide Image Placeholder 3"/>
          <p:cNvSpPr>
            <a:spLocks noGrp="1" noRot="1" noChangeAspect="1"/>
          </p:cNvSpPr>
          <p:nvPr>
            <p:ph type="sldImg" idx="2"/>
          </p:nvPr>
        </p:nvSpPr>
        <p:spPr>
          <a:xfrm>
            <a:off x="-20860" y="429196"/>
            <a:ext cx="6840760" cy="5130571"/>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990" y="4717415"/>
            <a:ext cx="5455920" cy="446913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3106"/>
            <a:ext cx="2955290" cy="49657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63032" y="9433106"/>
            <a:ext cx="2955290" cy="496570"/>
          </a:xfrm>
          <a:prstGeom prst="rect">
            <a:avLst/>
          </a:prstGeom>
        </p:spPr>
        <p:txBody>
          <a:bodyPr vert="horz" lIns="91440" tIns="45720" rIns="91440" bIns="45720" rtlCol="0" anchor="b"/>
          <a:lstStyle>
            <a:lvl1pPr algn="r">
              <a:defRPr sz="1200"/>
            </a:lvl1pPr>
          </a:lstStyle>
          <a:p>
            <a:fld id="{C5D32BDC-F1F2-4E3D-92AD-74FADA1DA737}" type="slidenum">
              <a:rPr lang="en-GB" smtClean="0"/>
              <a:t>‹#›</a:t>
            </a:fld>
            <a:endParaRPr lang="en-GB"/>
          </a:p>
        </p:txBody>
      </p:sp>
    </p:spTree>
    <p:extLst>
      <p:ext uri="{BB962C8B-B14F-4D97-AF65-F5344CB8AC3E}">
        <p14:creationId xmlns:p14="http://schemas.microsoft.com/office/powerpoint/2010/main" val="2412693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38" y="428625"/>
            <a:ext cx="6840538" cy="51308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1</a:t>
            </a:fld>
            <a:endParaRPr lang="en-GB"/>
          </a:p>
        </p:txBody>
      </p:sp>
    </p:spTree>
    <p:extLst>
      <p:ext uri="{BB962C8B-B14F-4D97-AF65-F5344CB8AC3E}">
        <p14:creationId xmlns:p14="http://schemas.microsoft.com/office/powerpoint/2010/main" val="3236557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10</a:t>
            </a:fld>
            <a:endParaRPr lang="en-GB"/>
          </a:p>
        </p:txBody>
      </p:sp>
    </p:spTree>
    <p:extLst>
      <p:ext uri="{BB962C8B-B14F-4D97-AF65-F5344CB8AC3E}">
        <p14:creationId xmlns:p14="http://schemas.microsoft.com/office/powerpoint/2010/main" val="3263545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11</a:t>
            </a:fld>
            <a:endParaRPr lang="en-GB"/>
          </a:p>
        </p:txBody>
      </p:sp>
    </p:spTree>
    <p:extLst>
      <p:ext uri="{BB962C8B-B14F-4D97-AF65-F5344CB8AC3E}">
        <p14:creationId xmlns:p14="http://schemas.microsoft.com/office/powerpoint/2010/main" val="1123383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2</a:t>
            </a:fld>
            <a:endParaRPr lang="en-GB"/>
          </a:p>
        </p:txBody>
      </p:sp>
    </p:spTree>
    <p:extLst>
      <p:ext uri="{BB962C8B-B14F-4D97-AF65-F5344CB8AC3E}">
        <p14:creationId xmlns:p14="http://schemas.microsoft.com/office/powerpoint/2010/main" val="3328781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3</a:t>
            </a:fld>
            <a:endParaRPr lang="en-GB"/>
          </a:p>
        </p:txBody>
      </p:sp>
    </p:spTree>
    <p:extLst>
      <p:ext uri="{BB962C8B-B14F-4D97-AF65-F5344CB8AC3E}">
        <p14:creationId xmlns:p14="http://schemas.microsoft.com/office/powerpoint/2010/main" val="2286321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4</a:t>
            </a:fld>
            <a:endParaRPr lang="en-GB"/>
          </a:p>
        </p:txBody>
      </p:sp>
    </p:spTree>
    <p:extLst>
      <p:ext uri="{BB962C8B-B14F-4D97-AF65-F5344CB8AC3E}">
        <p14:creationId xmlns:p14="http://schemas.microsoft.com/office/powerpoint/2010/main" val="4229662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5</a:t>
            </a:fld>
            <a:endParaRPr lang="en-GB"/>
          </a:p>
        </p:txBody>
      </p:sp>
    </p:spTree>
    <p:extLst>
      <p:ext uri="{BB962C8B-B14F-4D97-AF65-F5344CB8AC3E}">
        <p14:creationId xmlns:p14="http://schemas.microsoft.com/office/powerpoint/2010/main" val="960131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6</a:t>
            </a:fld>
            <a:endParaRPr lang="en-GB"/>
          </a:p>
        </p:txBody>
      </p:sp>
    </p:spTree>
    <p:extLst>
      <p:ext uri="{BB962C8B-B14F-4D97-AF65-F5344CB8AC3E}">
        <p14:creationId xmlns:p14="http://schemas.microsoft.com/office/powerpoint/2010/main" val="3550887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7</a:t>
            </a:fld>
            <a:endParaRPr lang="en-GB"/>
          </a:p>
        </p:txBody>
      </p:sp>
    </p:spTree>
    <p:extLst>
      <p:ext uri="{BB962C8B-B14F-4D97-AF65-F5344CB8AC3E}">
        <p14:creationId xmlns:p14="http://schemas.microsoft.com/office/powerpoint/2010/main" val="3339117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8</a:t>
            </a:fld>
            <a:endParaRPr lang="en-GB"/>
          </a:p>
        </p:txBody>
      </p:sp>
    </p:spTree>
    <p:extLst>
      <p:ext uri="{BB962C8B-B14F-4D97-AF65-F5344CB8AC3E}">
        <p14:creationId xmlns:p14="http://schemas.microsoft.com/office/powerpoint/2010/main" val="3639813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5D32BDC-F1F2-4E3D-92AD-74FADA1DA737}" type="slidenum">
              <a:rPr lang="en-GB" smtClean="0"/>
              <a:t>9</a:t>
            </a:fld>
            <a:endParaRPr lang="en-GB"/>
          </a:p>
        </p:txBody>
      </p:sp>
    </p:spTree>
    <p:extLst>
      <p:ext uri="{BB962C8B-B14F-4D97-AF65-F5344CB8AC3E}">
        <p14:creationId xmlns:p14="http://schemas.microsoft.com/office/powerpoint/2010/main" val="9868995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3" name="Picture 11" descr="front com"/>
          <p:cNvPicPr>
            <a:picLocks noChangeAspect="1" noChangeArrowheads="1"/>
          </p:cNvPicPr>
          <p:nvPr userDrawn="1"/>
        </p:nvPicPr>
        <p:blipFill>
          <a:blip r:embed="rId2" cstate="print"/>
          <a:srcRect l="8195" t="20126" r="7840" b="7307"/>
          <a:stretch>
            <a:fillRect/>
          </a:stretch>
        </p:blipFill>
        <p:spPr bwMode="auto">
          <a:xfrm>
            <a:off x="0" y="1268760"/>
            <a:ext cx="9144000" cy="5587653"/>
          </a:xfrm>
          <a:prstGeom prst="rect">
            <a:avLst/>
          </a:prstGeom>
          <a:noFill/>
        </p:spPr>
      </p:pic>
      <p:sp>
        <p:nvSpPr>
          <p:cNvPr id="3074" name="Rectangle 2"/>
          <p:cNvSpPr>
            <a:spLocks noGrp="1" noChangeArrowheads="1"/>
          </p:cNvSpPr>
          <p:nvPr>
            <p:ph type="ctrTitle"/>
          </p:nvPr>
        </p:nvSpPr>
        <p:spPr>
          <a:xfrm>
            <a:off x="900113" y="1916113"/>
            <a:ext cx="7772400" cy="1441450"/>
          </a:xfrm>
        </p:spPr>
        <p:txBody>
          <a:bodyPr/>
          <a:lstStyle>
            <a:lvl1pPr>
              <a:defRPr sz="4500" b="0">
                <a:solidFill>
                  <a:schemeClr val="bg1"/>
                </a:solidFill>
              </a:defRPr>
            </a:lvl1pPr>
          </a:lstStyle>
          <a:p>
            <a:r>
              <a:rPr lang="en-US" smtClean="0"/>
              <a:t>Click to edit Master title style</a:t>
            </a:r>
            <a:endParaRPr lang="en-GB"/>
          </a:p>
        </p:txBody>
      </p:sp>
      <p:sp>
        <p:nvSpPr>
          <p:cNvPr id="3075" name="Rectangle 3"/>
          <p:cNvSpPr>
            <a:spLocks noGrp="1" noChangeArrowheads="1"/>
          </p:cNvSpPr>
          <p:nvPr>
            <p:ph type="subTitle" idx="1"/>
          </p:nvPr>
        </p:nvSpPr>
        <p:spPr>
          <a:xfrm>
            <a:off x="900113" y="3357563"/>
            <a:ext cx="7775575" cy="1223962"/>
          </a:xfrm>
        </p:spPr>
        <p:txBody>
          <a:bodyPr/>
          <a:lstStyle>
            <a:lvl1pPr marL="0" indent="0">
              <a:buFontTx/>
              <a:buNone/>
              <a:defRPr sz="3600">
                <a:solidFill>
                  <a:schemeClr val="bg1"/>
                </a:solidFill>
              </a:defRPr>
            </a:lvl1pPr>
          </a:lstStyle>
          <a:p>
            <a:r>
              <a:rPr lang="en-US" smtClean="0"/>
              <a:t>Click to edit Master subtitle style</a:t>
            </a:r>
            <a:endParaRPr lang="en-GB"/>
          </a:p>
        </p:txBody>
      </p:sp>
      <p:pic>
        <p:nvPicPr>
          <p:cNvPr id="2050" name="Picture 2" descr="DECC_CYAN_AW"/>
          <p:cNvPicPr>
            <a:picLocks noChangeAspect="1" noChangeArrowheads="1"/>
          </p:cNvPicPr>
          <p:nvPr userDrawn="1"/>
        </p:nvPicPr>
        <p:blipFill>
          <a:blip r:embed="rId3" cstate="print"/>
          <a:srcRect/>
          <a:stretch>
            <a:fillRect/>
          </a:stretch>
        </p:blipFill>
        <p:spPr bwMode="auto">
          <a:xfrm>
            <a:off x="7452320" y="188640"/>
            <a:ext cx="1485900" cy="9906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142875"/>
            <a:ext cx="1871662" cy="58785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00113" y="142875"/>
            <a:ext cx="5464175" cy="58785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2"/>
          <p:cNvSpPr>
            <a:spLocks noGrp="1" noChangeArrowheads="1"/>
          </p:cNvSpPr>
          <p:nvPr userDrawn="1">
            <p:ph type="title"/>
          </p:nvPr>
        </p:nvSpPr>
        <p:spPr>
          <a:xfrm>
            <a:off x="900113" y="509588"/>
            <a:ext cx="6192167" cy="504825"/>
          </a:xfrm>
        </p:spPr>
        <p:txBody>
          <a:bodyPr/>
          <a:lstStyle>
            <a:lvl1pPr algn="l" rtl="0" fontAlgn="base">
              <a:spcBef>
                <a:spcPct val="50000"/>
              </a:spcBef>
              <a:spcAft>
                <a:spcPct val="0"/>
              </a:spcAft>
              <a:defRPr lang="en-GB" sz="2600" b="0" kern="1200" dirty="0">
                <a:solidFill>
                  <a:srgbClr val="B3AA7E"/>
                </a:solidFill>
                <a:latin typeface="Arial" pitchFamily="34" charset="0"/>
                <a:ea typeface="+mn-ea"/>
                <a:cs typeface="+mn-cs"/>
              </a:defRPr>
            </a:lvl1pPr>
          </a:lstStyle>
          <a:p>
            <a:r>
              <a:rPr lang="en-US" dirty="0" smtClean="0"/>
              <a:t>Click to edit Master title style</a:t>
            </a:r>
            <a:endParaRPr lang="en-GB" dirty="0"/>
          </a:p>
        </p:txBody>
      </p:sp>
      <p:sp>
        <p:nvSpPr>
          <p:cNvPr id="9" name="Text Placeholder 8"/>
          <p:cNvSpPr>
            <a:spLocks noGrp="1"/>
          </p:cNvSpPr>
          <p:nvPr>
            <p:ph type="body" sz="quarter" idx="10"/>
          </p:nvPr>
        </p:nvSpPr>
        <p:spPr>
          <a:xfrm>
            <a:off x="611188" y="1700213"/>
            <a:ext cx="7848600" cy="4608512"/>
          </a:xfrm>
        </p:spPr>
        <p:txBody>
          <a:bodyPr/>
          <a:lstStyle>
            <a:lvl1pPr>
              <a:defRPr sz="20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00113" y="1989138"/>
            <a:ext cx="3667125"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9638" y="1989138"/>
            <a:ext cx="3668712"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front com"/>
          <p:cNvPicPr>
            <a:picLocks noChangeAspect="1" noChangeArrowheads="1"/>
          </p:cNvPicPr>
          <p:nvPr/>
        </p:nvPicPr>
        <p:blipFill>
          <a:blip r:embed="rId13" cstate="print"/>
          <a:srcRect l="8195" t="20126" r="7840" b="77693"/>
          <a:stretch>
            <a:fillRect/>
          </a:stretch>
        </p:blipFill>
        <p:spPr bwMode="auto">
          <a:xfrm>
            <a:off x="0" y="1268760"/>
            <a:ext cx="9144000" cy="167928"/>
          </a:xfrm>
          <a:prstGeom prst="rect">
            <a:avLst/>
          </a:prstGeom>
          <a:noFill/>
        </p:spPr>
      </p:pic>
      <p:sp>
        <p:nvSpPr>
          <p:cNvPr id="1026" name="Rectangle 2"/>
          <p:cNvSpPr>
            <a:spLocks noGrp="1" noChangeArrowheads="1"/>
          </p:cNvSpPr>
          <p:nvPr>
            <p:ph type="title"/>
          </p:nvPr>
        </p:nvSpPr>
        <p:spPr bwMode="auto">
          <a:xfrm>
            <a:off x="900113" y="142875"/>
            <a:ext cx="5400675" cy="504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900113" y="1989138"/>
            <a:ext cx="7488237" cy="403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2" name="Picture 2" descr="DECC_CYAN_AW"/>
          <p:cNvPicPr>
            <a:picLocks noChangeAspect="1" noChangeArrowheads="1"/>
          </p:cNvPicPr>
          <p:nvPr/>
        </p:nvPicPr>
        <p:blipFill>
          <a:blip r:embed="rId14" cstate="print"/>
          <a:srcRect/>
          <a:stretch>
            <a:fillRect/>
          </a:stretch>
        </p:blipFill>
        <p:spPr bwMode="auto">
          <a:xfrm>
            <a:off x="7452320" y="188640"/>
            <a:ext cx="1485900" cy="990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2200" b="1">
          <a:solidFill>
            <a:srgbClr val="7B7979"/>
          </a:solidFill>
          <a:latin typeface="+mj-lt"/>
          <a:ea typeface="+mj-ea"/>
          <a:cs typeface="+mj-cs"/>
        </a:defRPr>
      </a:lvl1pPr>
      <a:lvl2pPr algn="l" rtl="0" eaLnBrk="1" fontAlgn="base" hangingPunct="1">
        <a:spcBef>
          <a:spcPct val="0"/>
        </a:spcBef>
        <a:spcAft>
          <a:spcPct val="0"/>
        </a:spcAft>
        <a:defRPr sz="2200" b="1">
          <a:solidFill>
            <a:srgbClr val="7B7979"/>
          </a:solidFill>
          <a:latin typeface="Arial" pitchFamily="34" charset="0"/>
        </a:defRPr>
      </a:lvl2pPr>
      <a:lvl3pPr algn="l" rtl="0" eaLnBrk="1" fontAlgn="base" hangingPunct="1">
        <a:spcBef>
          <a:spcPct val="0"/>
        </a:spcBef>
        <a:spcAft>
          <a:spcPct val="0"/>
        </a:spcAft>
        <a:defRPr sz="2200" b="1">
          <a:solidFill>
            <a:srgbClr val="7B7979"/>
          </a:solidFill>
          <a:latin typeface="Arial" pitchFamily="34" charset="0"/>
        </a:defRPr>
      </a:lvl3pPr>
      <a:lvl4pPr algn="l" rtl="0" eaLnBrk="1" fontAlgn="base" hangingPunct="1">
        <a:spcBef>
          <a:spcPct val="0"/>
        </a:spcBef>
        <a:spcAft>
          <a:spcPct val="0"/>
        </a:spcAft>
        <a:defRPr sz="2200" b="1">
          <a:solidFill>
            <a:srgbClr val="7B7979"/>
          </a:solidFill>
          <a:latin typeface="Arial" pitchFamily="34" charset="0"/>
        </a:defRPr>
      </a:lvl4pPr>
      <a:lvl5pPr algn="l" rtl="0" eaLnBrk="1" fontAlgn="base" hangingPunct="1">
        <a:spcBef>
          <a:spcPct val="0"/>
        </a:spcBef>
        <a:spcAft>
          <a:spcPct val="0"/>
        </a:spcAft>
        <a:defRPr sz="2200" b="1">
          <a:solidFill>
            <a:srgbClr val="7B7979"/>
          </a:solidFill>
          <a:latin typeface="Arial" pitchFamily="34" charset="0"/>
        </a:defRPr>
      </a:lvl5pPr>
      <a:lvl6pPr marL="457200" algn="l" rtl="0" eaLnBrk="1" fontAlgn="base" hangingPunct="1">
        <a:spcBef>
          <a:spcPct val="0"/>
        </a:spcBef>
        <a:spcAft>
          <a:spcPct val="0"/>
        </a:spcAft>
        <a:defRPr sz="2200" b="1">
          <a:solidFill>
            <a:srgbClr val="7B7979"/>
          </a:solidFill>
          <a:latin typeface="Arial" pitchFamily="34" charset="0"/>
        </a:defRPr>
      </a:lvl6pPr>
      <a:lvl7pPr marL="914400" algn="l" rtl="0" eaLnBrk="1" fontAlgn="base" hangingPunct="1">
        <a:spcBef>
          <a:spcPct val="0"/>
        </a:spcBef>
        <a:spcAft>
          <a:spcPct val="0"/>
        </a:spcAft>
        <a:defRPr sz="2200" b="1">
          <a:solidFill>
            <a:srgbClr val="7B7979"/>
          </a:solidFill>
          <a:latin typeface="Arial" pitchFamily="34" charset="0"/>
        </a:defRPr>
      </a:lvl7pPr>
      <a:lvl8pPr marL="1371600" algn="l" rtl="0" eaLnBrk="1" fontAlgn="base" hangingPunct="1">
        <a:spcBef>
          <a:spcPct val="0"/>
        </a:spcBef>
        <a:spcAft>
          <a:spcPct val="0"/>
        </a:spcAft>
        <a:defRPr sz="2200" b="1">
          <a:solidFill>
            <a:srgbClr val="7B7979"/>
          </a:solidFill>
          <a:latin typeface="Arial" pitchFamily="34" charset="0"/>
        </a:defRPr>
      </a:lvl8pPr>
      <a:lvl9pPr marL="1828800" algn="l" rtl="0" eaLnBrk="1" fontAlgn="base" hangingPunct="1">
        <a:spcBef>
          <a:spcPct val="0"/>
        </a:spcBef>
        <a:spcAft>
          <a:spcPct val="0"/>
        </a:spcAft>
        <a:defRPr sz="2200" b="1">
          <a:solidFill>
            <a:srgbClr val="7B7979"/>
          </a:solidFill>
          <a:latin typeface="Arial" pitchFamily="34" charset="0"/>
        </a:defRPr>
      </a:lvl9pPr>
    </p:titleStyle>
    <p:bodyStyle>
      <a:lvl1pPr marL="342900" indent="-342900" algn="l" rtl="0" eaLnBrk="1" fontAlgn="base" hangingPunct="1">
        <a:spcBef>
          <a:spcPct val="20000"/>
        </a:spcBef>
        <a:spcAft>
          <a:spcPct val="0"/>
        </a:spcAft>
        <a:buChar char="•"/>
        <a:defRPr sz="1700">
          <a:solidFill>
            <a:srgbClr val="7B7979"/>
          </a:solidFill>
          <a:latin typeface="+mn-lt"/>
          <a:ea typeface="+mn-ea"/>
          <a:cs typeface="+mn-cs"/>
        </a:defRPr>
      </a:lvl1pPr>
      <a:lvl2pPr marL="742950" indent="-285750" algn="l" rtl="0" eaLnBrk="1" fontAlgn="base" hangingPunct="1">
        <a:spcBef>
          <a:spcPct val="20000"/>
        </a:spcBef>
        <a:spcAft>
          <a:spcPct val="0"/>
        </a:spcAft>
        <a:buChar char="–"/>
        <a:defRPr sz="1700">
          <a:solidFill>
            <a:srgbClr val="7B7979"/>
          </a:solidFill>
          <a:latin typeface="+mn-lt"/>
        </a:defRPr>
      </a:lvl2pPr>
      <a:lvl3pPr marL="1143000" indent="-228600" algn="l" rtl="0" eaLnBrk="1" fontAlgn="base" hangingPunct="1">
        <a:spcBef>
          <a:spcPct val="20000"/>
        </a:spcBef>
        <a:spcAft>
          <a:spcPct val="0"/>
        </a:spcAft>
        <a:buChar char="•"/>
        <a:defRPr sz="1700">
          <a:solidFill>
            <a:srgbClr val="7B7979"/>
          </a:solidFill>
          <a:latin typeface="+mn-lt"/>
        </a:defRPr>
      </a:lvl3pPr>
      <a:lvl4pPr marL="1600200" indent="-228600" algn="l" rtl="0" eaLnBrk="1" fontAlgn="base" hangingPunct="1">
        <a:spcBef>
          <a:spcPct val="20000"/>
        </a:spcBef>
        <a:spcAft>
          <a:spcPct val="0"/>
        </a:spcAft>
        <a:buChar char="–"/>
        <a:defRPr sz="1700">
          <a:solidFill>
            <a:srgbClr val="7B7979"/>
          </a:solidFill>
          <a:latin typeface="+mn-lt"/>
        </a:defRPr>
      </a:lvl4pPr>
      <a:lvl5pPr marL="2057400" indent="-228600" algn="l" rtl="0" eaLnBrk="1" fontAlgn="base" hangingPunct="1">
        <a:spcBef>
          <a:spcPct val="20000"/>
        </a:spcBef>
        <a:spcAft>
          <a:spcPct val="0"/>
        </a:spcAft>
        <a:buChar char="»"/>
        <a:defRPr sz="1700">
          <a:solidFill>
            <a:srgbClr val="7B7979"/>
          </a:solidFill>
          <a:latin typeface="+mn-lt"/>
        </a:defRPr>
      </a:lvl5pPr>
      <a:lvl6pPr marL="2514600" indent="-228600" algn="l" rtl="0" eaLnBrk="1" fontAlgn="base" hangingPunct="1">
        <a:spcBef>
          <a:spcPct val="20000"/>
        </a:spcBef>
        <a:spcAft>
          <a:spcPct val="0"/>
        </a:spcAft>
        <a:buChar char="»"/>
        <a:defRPr sz="1700">
          <a:solidFill>
            <a:srgbClr val="7B7979"/>
          </a:solidFill>
          <a:latin typeface="+mn-lt"/>
        </a:defRPr>
      </a:lvl6pPr>
      <a:lvl7pPr marL="2971800" indent="-228600" algn="l" rtl="0" eaLnBrk="1" fontAlgn="base" hangingPunct="1">
        <a:spcBef>
          <a:spcPct val="20000"/>
        </a:spcBef>
        <a:spcAft>
          <a:spcPct val="0"/>
        </a:spcAft>
        <a:buChar char="»"/>
        <a:defRPr sz="1700">
          <a:solidFill>
            <a:srgbClr val="7B7979"/>
          </a:solidFill>
          <a:latin typeface="+mn-lt"/>
        </a:defRPr>
      </a:lvl7pPr>
      <a:lvl8pPr marL="3429000" indent="-228600" algn="l" rtl="0" eaLnBrk="1" fontAlgn="base" hangingPunct="1">
        <a:spcBef>
          <a:spcPct val="20000"/>
        </a:spcBef>
        <a:spcAft>
          <a:spcPct val="0"/>
        </a:spcAft>
        <a:buChar char="»"/>
        <a:defRPr sz="1700">
          <a:solidFill>
            <a:srgbClr val="7B7979"/>
          </a:solidFill>
          <a:latin typeface="+mn-lt"/>
        </a:defRPr>
      </a:lvl8pPr>
      <a:lvl9pPr marL="3886200" indent="-228600" algn="l" rtl="0" eaLnBrk="1" fontAlgn="base" hangingPunct="1">
        <a:spcBef>
          <a:spcPct val="20000"/>
        </a:spcBef>
        <a:spcAft>
          <a:spcPct val="0"/>
        </a:spcAft>
        <a:buChar char="»"/>
        <a:defRPr sz="1700">
          <a:solidFill>
            <a:srgbClr val="7B797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00112" y="1916112"/>
            <a:ext cx="8064376" cy="2160960"/>
          </a:xfrm>
        </p:spPr>
        <p:txBody>
          <a:bodyPr/>
          <a:lstStyle/>
          <a:p>
            <a:r>
              <a:rPr lang="en-GB" sz="3600" dirty="0" smtClean="0"/>
              <a:t>Offtaker of Last Resort Advisory Group</a:t>
            </a:r>
            <a:br>
              <a:rPr lang="en-GB" sz="3600" dirty="0" smtClean="0"/>
            </a:br>
            <a:r>
              <a:rPr lang="en-GB" sz="3600" dirty="0" smtClean="0"/>
              <a:t/>
            </a:r>
            <a:br>
              <a:rPr lang="en-GB" sz="3600" dirty="0" smtClean="0"/>
            </a:br>
            <a:r>
              <a:rPr lang="en-GB" sz="3200" smtClean="0"/>
              <a:t>Paper </a:t>
            </a:r>
            <a:r>
              <a:rPr lang="en-GB" sz="3200" smtClean="0"/>
              <a:t>2.02: </a:t>
            </a:r>
            <a:r>
              <a:rPr lang="en-GB" sz="3200" dirty="0" smtClean="0"/>
              <a:t>Eligibility</a:t>
            </a:r>
            <a:endParaRPr lang="en-GB" sz="3200" dirty="0"/>
          </a:p>
        </p:txBody>
      </p:sp>
      <p:sp>
        <p:nvSpPr>
          <p:cNvPr id="2052" name="Text Box 4"/>
          <p:cNvSpPr txBox="1">
            <a:spLocks noChangeArrowheads="1"/>
          </p:cNvSpPr>
          <p:nvPr/>
        </p:nvSpPr>
        <p:spPr bwMode="auto">
          <a:xfrm>
            <a:off x="900063" y="4077072"/>
            <a:ext cx="6624265" cy="746358"/>
          </a:xfrm>
          <a:prstGeom prst="rect">
            <a:avLst/>
          </a:prstGeom>
          <a:noFill/>
          <a:ln w="9525">
            <a:noFill/>
            <a:miter lim="800000"/>
            <a:headEnd/>
            <a:tailEnd/>
          </a:ln>
          <a:effectLst/>
        </p:spPr>
        <p:txBody>
          <a:bodyPr wrap="square">
            <a:spAutoFit/>
          </a:bodyPr>
          <a:lstStyle/>
          <a:p>
            <a:pPr>
              <a:spcBef>
                <a:spcPct val="50000"/>
              </a:spcBef>
            </a:pPr>
            <a:r>
              <a:rPr lang="en-GB" sz="1700" dirty="0" smtClean="0">
                <a:solidFill>
                  <a:schemeClr val="bg1"/>
                </a:solidFill>
              </a:rPr>
              <a:t>Darryl Croft</a:t>
            </a:r>
            <a:endParaRPr lang="en-GB" sz="1700" dirty="0">
              <a:solidFill>
                <a:schemeClr val="bg1"/>
              </a:solidFill>
            </a:endParaRPr>
          </a:p>
          <a:p>
            <a:pPr>
              <a:spcBef>
                <a:spcPct val="50000"/>
              </a:spcBef>
            </a:pPr>
            <a:r>
              <a:rPr lang="en-GB" sz="1700" dirty="0" smtClean="0">
                <a:solidFill>
                  <a:schemeClr val="bg1"/>
                </a:solidFill>
              </a:rPr>
              <a:t>16</a:t>
            </a:r>
            <a:r>
              <a:rPr lang="en-GB" sz="1700" baseline="30000" dirty="0" smtClean="0">
                <a:solidFill>
                  <a:schemeClr val="bg1"/>
                </a:solidFill>
              </a:rPr>
              <a:t>th</a:t>
            </a:r>
            <a:r>
              <a:rPr lang="en-GB" sz="1700" dirty="0" smtClean="0">
                <a:solidFill>
                  <a:schemeClr val="bg1"/>
                </a:solidFill>
              </a:rPr>
              <a:t> October 2013</a:t>
            </a:r>
            <a:endParaRPr lang="en-GB" sz="1700" dirty="0">
              <a:solidFill>
                <a:schemeClr val="bg1"/>
              </a:solidFill>
            </a:endParaRPr>
          </a:p>
        </p:txBody>
      </p:sp>
      <p:sp>
        <p:nvSpPr>
          <p:cNvPr id="4"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Size - Questions</a:t>
            </a:r>
            <a:endParaRPr lang="en-GB" dirty="0"/>
          </a:p>
        </p:txBody>
      </p:sp>
      <p:sp>
        <p:nvSpPr>
          <p:cNvPr id="3" name="Text Placeholder 2"/>
          <p:cNvSpPr>
            <a:spLocks noGrp="1"/>
          </p:cNvSpPr>
          <p:nvPr>
            <p:ph type="body" sz="quarter" idx="10"/>
          </p:nvPr>
        </p:nvSpPr>
        <p:spPr>
          <a:xfrm>
            <a:off x="467544" y="1556792"/>
            <a:ext cx="8424936" cy="4896544"/>
          </a:xfrm>
        </p:spPr>
        <p:txBody>
          <a:bodyPr/>
          <a:lstStyle/>
          <a:p>
            <a:pPr marL="444500" indent="-444500">
              <a:buNone/>
            </a:pPr>
            <a:endParaRPr lang="en-GB" sz="1800" b="1" dirty="0" smtClean="0"/>
          </a:p>
          <a:p>
            <a:pPr marL="444500" indent="-444500">
              <a:buNone/>
            </a:pPr>
            <a:r>
              <a:rPr lang="en-GB" sz="1800" b="1" dirty="0" smtClean="0"/>
              <a:t>Q3</a:t>
            </a:r>
            <a:r>
              <a:rPr lang="en-GB" sz="1800" dirty="0" smtClean="0"/>
              <a:t>: </a:t>
            </a:r>
            <a:r>
              <a:rPr lang="en-GB" sz="1800" dirty="0"/>
              <a:t>	Do you agree that the inclusion of large projects in the scheme could pose issues in terms of (a) having a disproportionate impact on individual backstop offtakers, and (b) restricting competition for backstop PPAs (under competitive allocation), and that such projects may have less need for OLR protection</a:t>
            </a:r>
            <a:r>
              <a:rPr lang="en-GB" sz="1800" dirty="0" smtClean="0"/>
              <a:t>?</a:t>
            </a:r>
          </a:p>
          <a:p>
            <a:pPr marL="444500" indent="-444500">
              <a:buNone/>
            </a:pPr>
            <a:endParaRPr lang="en-GB" sz="1800" dirty="0"/>
          </a:p>
          <a:p>
            <a:pPr marL="444500" indent="-444500">
              <a:buNone/>
            </a:pPr>
            <a:r>
              <a:rPr lang="en-GB" sz="1800" b="1" dirty="0"/>
              <a:t>Q4</a:t>
            </a:r>
            <a:r>
              <a:rPr lang="en-GB" sz="1800" dirty="0"/>
              <a:t>: 	Would it be feasible to split the output of large plants to solve the issues with such projects entering the scheme?  Can you provide examples of a project’s output being split between two unaffiliated offtakers (where forecasting and trading are done independently)?</a:t>
            </a:r>
          </a:p>
          <a:p>
            <a:pPr marL="0" indent="0">
              <a:spcAft>
                <a:spcPts val="600"/>
              </a:spcAft>
              <a:buNone/>
            </a:pPr>
            <a:endParaRPr lang="en-GB" sz="1800" dirty="0"/>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2002159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Support Type</a:t>
            </a:r>
            <a:endParaRPr lang="en-GB" dirty="0"/>
          </a:p>
        </p:txBody>
      </p:sp>
      <p:sp>
        <p:nvSpPr>
          <p:cNvPr id="3" name="Text Placeholder 2"/>
          <p:cNvSpPr>
            <a:spLocks noGrp="1"/>
          </p:cNvSpPr>
          <p:nvPr>
            <p:ph type="body" sz="quarter" idx="10"/>
          </p:nvPr>
        </p:nvSpPr>
        <p:spPr/>
        <p:txBody>
          <a:bodyPr/>
          <a:lstStyle/>
          <a:p>
            <a:pPr>
              <a:spcAft>
                <a:spcPts val="600"/>
              </a:spcAft>
            </a:pPr>
            <a:r>
              <a:rPr lang="en-GB" sz="1800" dirty="0" smtClean="0"/>
              <a:t>Certain projects that </a:t>
            </a:r>
            <a:r>
              <a:rPr lang="en-GB" sz="1800" dirty="0"/>
              <a:t>need to make final investment decisions before the CfD is in </a:t>
            </a:r>
            <a:r>
              <a:rPr lang="en-GB" sz="1800" dirty="0" smtClean="0"/>
              <a:t>place may be able to apply for Investment Contracts (</a:t>
            </a:r>
            <a:r>
              <a:rPr lang="en-GB" sz="1800" dirty="0" err="1" smtClean="0"/>
              <a:t>Ics</a:t>
            </a:r>
            <a:r>
              <a:rPr lang="en-GB" sz="1800" dirty="0" smtClean="0"/>
              <a:t>) through the </a:t>
            </a:r>
            <a:r>
              <a:rPr lang="en-GB" sz="1800" dirty="0" err="1" smtClean="0"/>
              <a:t>FIDeR</a:t>
            </a:r>
            <a:r>
              <a:rPr lang="en-GB" sz="1800" dirty="0" smtClean="0"/>
              <a:t> process.</a:t>
            </a:r>
          </a:p>
          <a:p>
            <a:pPr>
              <a:spcAft>
                <a:spcPts val="600"/>
              </a:spcAft>
            </a:pPr>
            <a:r>
              <a:rPr lang="en-GB" sz="1800" dirty="0" smtClean="0"/>
              <a:t>Projects applying for ICs are doing so without </a:t>
            </a:r>
            <a:r>
              <a:rPr lang="en-GB" sz="1800" dirty="0"/>
              <a:t>the expectation that an OLR mechanism will be in </a:t>
            </a:r>
            <a:r>
              <a:rPr lang="en-GB" sz="1800" dirty="0" smtClean="0"/>
              <a:t>place, and without </a:t>
            </a:r>
            <a:r>
              <a:rPr lang="en-GB" sz="1800" dirty="0"/>
              <a:t>any knowledge over how the mechanism might operate.  </a:t>
            </a:r>
            <a:endParaRPr lang="en-GB" sz="1800" dirty="0" smtClean="0"/>
          </a:p>
          <a:p>
            <a:pPr>
              <a:spcAft>
                <a:spcPts val="600"/>
              </a:spcAft>
            </a:pPr>
            <a:r>
              <a:rPr lang="en-GB" sz="1800" dirty="0" smtClean="0"/>
              <a:t>Investors/lenders </a:t>
            </a:r>
            <a:r>
              <a:rPr lang="en-GB" sz="1800" dirty="0"/>
              <a:t>must </a:t>
            </a:r>
            <a:r>
              <a:rPr lang="en-GB" sz="1800" dirty="0" smtClean="0"/>
              <a:t>therefore be </a:t>
            </a:r>
            <a:r>
              <a:rPr lang="en-GB" sz="1800" dirty="0"/>
              <a:t>sufficiently comfortable with the </a:t>
            </a:r>
            <a:r>
              <a:rPr lang="en-GB" sz="1800" dirty="0" smtClean="0"/>
              <a:t>IC regime to </a:t>
            </a:r>
            <a:r>
              <a:rPr lang="en-GB" sz="1800" dirty="0"/>
              <a:t>proceed with their application without the OLR.</a:t>
            </a:r>
          </a:p>
          <a:p>
            <a:pPr>
              <a:spcAft>
                <a:spcPts val="600"/>
              </a:spcAft>
            </a:pPr>
            <a:r>
              <a:rPr lang="en-GB" sz="1800" dirty="0" smtClean="0"/>
              <a:t>We consider that the </a:t>
            </a:r>
            <a:r>
              <a:rPr lang="en-GB" sz="1800" dirty="0"/>
              <a:t>inclusion of IC projects within the OLR </a:t>
            </a:r>
            <a:r>
              <a:rPr lang="en-GB" sz="1800" dirty="0" smtClean="0"/>
              <a:t>would provide </a:t>
            </a:r>
            <a:r>
              <a:rPr lang="en-GB" sz="1800" dirty="0"/>
              <a:t>these projects with an unnecessary and unexpected </a:t>
            </a:r>
            <a:r>
              <a:rPr lang="en-GB" sz="1800" dirty="0" smtClean="0"/>
              <a:t>benefit, and therefore</a:t>
            </a:r>
            <a:r>
              <a:rPr lang="en-GB" sz="1800" dirty="0"/>
              <a:t> </a:t>
            </a:r>
            <a:r>
              <a:rPr lang="en-GB" sz="1800" dirty="0" smtClean="0"/>
              <a:t>propose that </a:t>
            </a:r>
            <a:r>
              <a:rPr lang="en-GB" sz="1800" b="1" dirty="0" smtClean="0"/>
              <a:t>IC </a:t>
            </a:r>
            <a:r>
              <a:rPr lang="en-GB" sz="1800" b="1" dirty="0"/>
              <a:t>projects </a:t>
            </a:r>
            <a:r>
              <a:rPr lang="en-GB" sz="1800" b="1" dirty="0" smtClean="0"/>
              <a:t>should not have access </a:t>
            </a:r>
            <a:r>
              <a:rPr lang="en-GB" sz="1800" b="1" dirty="0"/>
              <a:t>to the Backstop PPA</a:t>
            </a:r>
            <a:r>
              <a:rPr lang="en-GB" sz="1800" dirty="0" smtClean="0"/>
              <a:t>.</a:t>
            </a:r>
            <a:br>
              <a:rPr lang="en-GB" sz="1800" dirty="0" smtClean="0"/>
            </a:br>
            <a:endParaRPr lang="en-GB" sz="1800" b="1" dirty="0" smtClean="0"/>
          </a:p>
          <a:p>
            <a:pPr marL="533400" indent="-533400">
              <a:spcAft>
                <a:spcPts val="600"/>
              </a:spcAft>
              <a:buNone/>
            </a:pPr>
            <a:r>
              <a:rPr lang="en-GB" sz="1800" b="1" dirty="0" smtClean="0"/>
              <a:t>Q5</a:t>
            </a:r>
            <a:r>
              <a:rPr lang="en-GB" sz="1800" dirty="0" smtClean="0"/>
              <a:t>: 	Do you agree that generators holding investment contracts should not be eligible for the OLR?</a:t>
            </a:r>
          </a:p>
          <a:p>
            <a:pPr>
              <a:spcAft>
                <a:spcPts val="600"/>
              </a:spcAft>
            </a:pPr>
            <a:endParaRPr lang="en-GB" sz="1800" dirty="0"/>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14916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Text Placeholder 2"/>
          <p:cNvSpPr>
            <a:spLocks noGrp="1"/>
          </p:cNvSpPr>
          <p:nvPr>
            <p:ph type="body" sz="quarter" idx="10"/>
          </p:nvPr>
        </p:nvSpPr>
        <p:spPr>
          <a:xfrm>
            <a:off x="611188" y="1700212"/>
            <a:ext cx="8137276" cy="4753123"/>
          </a:xfrm>
        </p:spPr>
        <p:txBody>
          <a:bodyPr/>
          <a:lstStyle/>
          <a:p>
            <a:pPr>
              <a:lnSpc>
                <a:spcPct val="114000"/>
              </a:lnSpc>
              <a:spcAft>
                <a:spcPts val="600"/>
              </a:spcAft>
            </a:pPr>
            <a:r>
              <a:rPr lang="en-GB" sz="1800" dirty="0" smtClean="0"/>
              <a:t>Under </a:t>
            </a:r>
            <a:r>
              <a:rPr lang="en-GB" sz="1800" dirty="0"/>
              <a:t>the CfD, lenders may require </a:t>
            </a:r>
            <a:r>
              <a:rPr lang="en-GB" sz="1800" i="1" dirty="0"/>
              <a:t>some</a:t>
            </a:r>
            <a:r>
              <a:rPr lang="en-GB" sz="1800" dirty="0"/>
              <a:t> generators to secure long-term PPAs to mitigate uncertainty over long-term route to market costs</a:t>
            </a:r>
          </a:p>
          <a:p>
            <a:pPr>
              <a:lnSpc>
                <a:spcPct val="114000"/>
              </a:lnSpc>
              <a:spcAft>
                <a:spcPts val="600"/>
              </a:spcAft>
            </a:pPr>
            <a:r>
              <a:rPr lang="en-GB" sz="1800" dirty="0"/>
              <a:t>There may be limited availability of such PPAs, due to the need for credit-worthy offtakers and the potential balance-sheet impact of PPAs</a:t>
            </a:r>
          </a:p>
          <a:p>
            <a:pPr>
              <a:lnSpc>
                <a:spcPct val="114000"/>
              </a:lnSpc>
              <a:spcAft>
                <a:spcPts val="600"/>
              </a:spcAft>
            </a:pPr>
            <a:r>
              <a:rPr lang="en-GB" sz="1800" dirty="0" smtClean="0"/>
              <a:t>The </a:t>
            </a:r>
            <a:r>
              <a:rPr lang="en-GB" sz="1800" dirty="0"/>
              <a:t>OLR is designed to encourage lending to generators </a:t>
            </a:r>
            <a:r>
              <a:rPr lang="en-GB" sz="1800" u="sng" dirty="0"/>
              <a:t>without the need for such long-term </a:t>
            </a:r>
            <a:r>
              <a:rPr lang="en-GB" sz="1800" u="sng" dirty="0" smtClean="0"/>
              <a:t>PPAs</a:t>
            </a:r>
            <a:endParaRPr lang="en-GB" sz="1800" dirty="0" smtClean="0"/>
          </a:p>
          <a:p>
            <a:pPr>
              <a:lnSpc>
                <a:spcPct val="114000"/>
              </a:lnSpc>
              <a:spcAft>
                <a:spcPts val="600"/>
              </a:spcAft>
            </a:pPr>
            <a:r>
              <a:rPr lang="en-GB" sz="1800" dirty="0" smtClean="0"/>
              <a:t>This presentation considers </a:t>
            </a:r>
            <a:r>
              <a:rPr lang="en-GB" sz="1800" dirty="0"/>
              <a:t>who should be eligible for </a:t>
            </a:r>
            <a:r>
              <a:rPr lang="en-GB" sz="1800" dirty="0" smtClean="0"/>
              <a:t>the OLR, covering:</a:t>
            </a:r>
          </a:p>
          <a:p>
            <a:pPr lvl="1">
              <a:lnSpc>
                <a:spcPct val="114000"/>
              </a:lnSpc>
              <a:spcBef>
                <a:spcPts val="0"/>
              </a:spcBef>
              <a:spcAft>
                <a:spcPts val="600"/>
              </a:spcAft>
            </a:pPr>
            <a:r>
              <a:rPr lang="en-GB" sz="1800" dirty="0" smtClean="0"/>
              <a:t>Assessment Criteria</a:t>
            </a:r>
          </a:p>
          <a:p>
            <a:pPr lvl="1">
              <a:lnSpc>
                <a:spcPct val="114000"/>
              </a:lnSpc>
              <a:spcBef>
                <a:spcPts val="0"/>
              </a:spcBef>
              <a:spcAft>
                <a:spcPts val="600"/>
              </a:spcAft>
            </a:pPr>
            <a:r>
              <a:rPr lang="en-GB" sz="1800" dirty="0" smtClean="0"/>
              <a:t>Market Risks: imbalance and liquidity</a:t>
            </a:r>
          </a:p>
          <a:p>
            <a:pPr lvl="1">
              <a:lnSpc>
                <a:spcPct val="114000"/>
              </a:lnSpc>
              <a:spcBef>
                <a:spcPts val="0"/>
              </a:spcBef>
              <a:spcAft>
                <a:spcPts val="600"/>
              </a:spcAft>
            </a:pPr>
            <a:r>
              <a:rPr lang="en-GB" sz="1800" dirty="0" smtClean="0"/>
              <a:t>Nascent technologies</a:t>
            </a:r>
          </a:p>
          <a:p>
            <a:pPr lvl="1">
              <a:lnSpc>
                <a:spcPct val="114000"/>
              </a:lnSpc>
              <a:spcBef>
                <a:spcPts val="0"/>
              </a:spcBef>
              <a:spcAft>
                <a:spcPts val="600"/>
              </a:spcAft>
            </a:pPr>
            <a:r>
              <a:rPr lang="en-GB" sz="1800" dirty="0"/>
              <a:t>P</a:t>
            </a:r>
            <a:r>
              <a:rPr lang="en-GB" sz="1800" dirty="0" smtClean="0"/>
              <a:t>roject size</a:t>
            </a:r>
          </a:p>
          <a:p>
            <a:pPr lvl="1">
              <a:lnSpc>
                <a:spcPct val="114000"/>
              </a:lnSpc>
              <a:spcBef>
                <a:spcPts val="0"/>
              </a:spcBef>
              <a:spcAft>
                <a:spcPts val="600"/>
              </a:spcAft>
            </a:pPr>
            <a:r>
              <a:rPr lang="en-GB" sz="1800" dirty="0" smtClean="0"/>
              <a:t>Support type</a:t>
            </a:r>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1665244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 criteria</a:t>
            </a:r>
            <a:endParaRPr lang="en-GB" dirty="0"/>
          </a:p>
        </p:txBody>
      </p:sp>
      <p:sp>
        <p:nvSpPr>
          <p:cNvPr id="3" name="Text Placeholder 2"/>
          <p:cNvSpPr>
            <a:spLocks noGrp="1"/>
          </p:cNvSpPr>
          <p:nvPr>
            <p:ph type="body" sz="quarter" idx="10"/>
          </p:nvPr>
        </p:nvSpPr>
        <p:spPr/>
        <p:txBody>
          <a:bodyPr/>
          <a:lstStyle/>
          <a:p>
            <a:endParaRPr lang="en-GB" dirty="0" smtClean="0"/>
          </a:p>
          <a:p>
            <a:endParaRPr lang="en-GB" dirty="0" smtClean="0"/>
          </a:p>
        </p:txBody>
      </p:sp>
      <p:graphicFrame>
        <p:nvGraphicFramePr>
          <p:cNvPr id="7" name="Table 6"/>
          <p:cNvGraphicFramePr>
            <a:graphicFrameLocks noGrp="1"/>
          </p:cNvGraphicFramePr>
          <p:nvPr>
            <p:extLst>
              <p:ext uri="{D42A27DB-BD31-4B8C-83A1-F6EECF244321}">
                <p14:modId xmlns:p14="http://schemas.microsoft.com/office/powerpoint/2010/main" val="70428898"/>
              </p:ext>
            </p:extLst>
          </p:nvPr>
        </p:nvGraphicFramePr>
        <p:xfrm>
          <a:off x="431540" y="1772816"/>
          <a:ext cx="8280920" cy="4594526"/>
        </p:xfrm>
        <a:graphic>
          <a:graphicData uri="http://schemas.openxmlformats.org/drawingml/2006/table">
            <a:tbl>
              <a:tblPr firstRow="1" firstCol="1" bandRow="1">
                <a:tableStyleId>{9DCAF9ED-07DC-4A11-8D7F-57B35C25682E}</a:tableStyleId>
              </a:tblPr>
              <a:tblGrid>
                <a:gridCol w="2736304"/>
                <a:gridCol w="5544616"/>
              </a:tblGrid>
              <a:tr h="629949">
                <a:tc>
                  <a:txBody>
                    <a:bodyPr/>
                    <a:lstStyle/>
                    <a:p>
                      <a:pPr marL="72000">
                        <a:lnSpc>
                          <a:spcPct val="115000"/>
                        </a:lnSpc>
                        <a:spcBef>
                          <a:spcPts val="400"/>
                        </a:spcBef>
                        <a:spcAft>
                          <a:spcPts val="400"/>
                        </a:spcAft>
                      </a:pPr>
                      <a:r>
                        <a:rPr lang="en-GB" sz="1300" dirty="0" smtClean="0"/>
                        <a:t>Criteria</a:t>
                      </a:r>
                      <a:endParaRPr lang="en-GB" sz="1300" dirty="0"/>
                    </a:p>
                  </a:txBody>
                  <a:tcPr marL="0" marR="13785" marT="0" marB="0" anchor="ctr"/>
                </a:tc>
                <a:tc>
                  <a:txBody>
                    <a:bodyPr/>
                    <a:lstStyle/>
                    <a:p>
                      <a:pPr marL="72000" lvl="0" indent="0">
                        <a:lnSpc>
                          <a:spcPct val="115000"/>
                        </a:lnSpc>
                        <a:spcBef>
                          <a:spcPts val="400"/>
                        </a:spcBef>
                        <a:spcAft>
                          <a:spcPts val="400"/>
                        </a:spcAft>
                        <a:buFont typeface="Arial" pitchFamily="34" charset="0"/>
                        <a:buNone/>
                      </a:pPr>
                      <a:r>
                        <a:rPr lang="en-GB" sz="1300" dirty="0" smtClean="0"/>
                        <a:t>Description</a:t>
                      </a:r>
                      <a:endParaRPr lang="en-GB" sz="1300" dirty="0"/>
                    </a:p>
                  </a:txBody>
                  <a:tcPr marL="0" marR="13785" marT="0" marB="0" anchor="ctr"/>
                </a:tc>
              </a:tr>
              <a:tr h="954226">
                <a:tc>
                  <a:txBody>
                    <a:bodyPr/>
                    <a:lstStyle/>
                    <a:p>
                      <a:pPr marL="72000">
                        <a:lnSpc>
                          <a:spcPct val="115000"/>
                        </a:lnSpc>
                        <a:spcBef>
                          <a:spcPts val="400"/>
                        </a:spcBef>
                        <a:spcAft>
                          <a:spcPts val="400"/>
                        </a:spcAft>
                      </a:pPr>
                      <a:r>
                        <a:rPr lang="en-GB" sz="1200" b="1" kern="1200" dirty="0" smtClean="0">
                          <a:solidFill>
                            <a:schemeClr val="dk1"/>
                          </a:solidFill>
                          <a:effectLst/>
                          <a:latin typeface="+mn-lt"/>
                          <a:ea typeface="+mn-ea"/>
                          <a:cs typeface="+mn-cs"/>
                        </a:rPr>
                        <a:t>Availability of financeable routes to market for independents</a:t>
                      </a:r>
                      <a:endParaRPr lang="en-GB" sz="1200" dirty="0">
                        <a:latin typeface="+mn-lt"/>
                      </a:endParaRPr>
                    </a:p>
                  </a:txBody>
                  <a:tcPr marL="0" marR="13785" marT="0" marB="0" anchor="ctr"/>
                </a:tc>
                <a:tc>
                  <a:txBody>
                    <a:bodyPr/>
                    <a:lstStyle/>
                    <a:p>
                      <a:pPr marL="285750" lvl="0" indent="-285750">
                        <a:lnSpc>
                          <a:spcPct val="115000"/>
                        </a:lnSpc>
                        <a:spcBef>
                          <a:spcPts val="400"/>
                        </a:spcBef>
                        <a:spcAft>
                          <a:spcPts val="400"/>
                        </a:spcAft>
                        <a:buFont typeface="Symbol"/>
                        <a:buBlip>
                          <a:blip r:embed="rId3"/>
                        </a:buBlip>
                      </a:pPr>
                      <a:r>
                        <a:rPr lang="en-GB" sz="1200" dirty="0">
                          <a:effectLst/>
                          <a:latin typeface="+mn-lt"/>
                          <a:ea typeface="Calibri"/>
                          <a:cs typeface="Times New Roman"/>
                        </a:rPr>
                        <a:t>Intervention should be targeted at those types of generator at risk of facing difficulty obtaining a financeable </a:t>
                      </a:r>
                      <a:r>
                        <a:rPr lang="en-GB" sz="1200" dirty="0" smtClean="0">
                          <a:effectLst/>
                          <a:latin typeface="+mn-lt"/>
                          <a:ea typeface="Calibri"/>
                          <a:cs typeface="Times New Roman"/>
                        </a:rPr>
                        <a:t>route </a:t>
                      </a:r>
                      <a:r>
                        <a:rPr lang="en-GB" sz="1200" dirty="0">
                          <a:effectLst/>
                          <a:latin typeface="+mn-lt"/>
                          <a:ea typeface="Calibri"/>
                          <a:cs typeface="Times New Roman"/>
                        </a:rPr>
                        <a:t>to market </a:t>
                      </a:r>
                    </a:p>
                    <a:p>
                      <a:pPr marL="285750" lvl="0" indent="-285750">
                        <a:lnSpc>
                          <a:spcPct val="115000"/>
                        </a:lnSpc>
                        <a:spcBef>
                          <a:spcPts val="400"/>
                        </a:spcBef>
                        <a:spcAft>
                          <a:spcPts val="400"/>
                        </a:spcAft>
                        <a:buFont typeface="Symbol"/>
                        <a:buBlip>
                          <a:blip r:embed="rId3"/>
                        </a:buBlip>
                      </a:pPr>
                      <a:r>
                        <a:rPr lang="en-GB" sz="1200" dirty="0">
                          <a:effectLst/>
                          <a:latin typeface="+mn-lt"/>
                          <a:ea typeface="Calibri"/>
                          <a:cs typeface="Times New Roman"/>
                        </a:rPr>
                        <a:t>Ensure </a:t>
                      </a:r>
                      <a:r>
                        <a:rPr lang="en-GB" sz="1200" dirty="0" smtClean="0">
                          <a:effectLst/>
                          <a:latin typeface="+mn-lt"/>
                          <a:ea typeface="Calibri"/>
                          <a:cs typeface="Times New Roman"/>
                        </a:rPr>
                        <a:t>that </a:t>
                      </a:r>
                      <a:r>
                        <a:rPr lang="en-GB" sz="1200" dirty="0">
                          <a:effectLst/>
                          <a:latin typeface="+mn-lt"/>
                          <a:ea typeface="Calibri"/>
                          <a:cs typeface="Times New Roman"/>
                        </a:rPr>
                        <a:t>the OLR is only available to those types of generator for whom it is an appropriate and proportionate intervention</a:t>
                      </a:r>
                    </a:p>
                  </a:txBody>
                  <a:tcPr marL="68580" marR="68580" marT="0" marB="0" anchor="ctr"/>
                </a:tc>
              </a:tr>
              <a:tr h="712597">
                <a:tc>
                  <a:txBody>
                    <a:bodyPr/>
                    <a:lstStyle/>
                    <a:p>
                      <a:pPr marL="72000">
                        <a:lnSpc>
                          <a:spcPct val="115000"/>
                        </a:lnSpc>
                        <a:spcBef>
                          <a:spcPts val="400"/>
                        </a:spcBef>
                        <a:spcAft>
                          <a:spcPts val="400"/>
                        </a:spcAft>
                      </a:pPr>
                      <a:r>
                        <a:rPr lang="en-GB" sz="1200" dirty="0">
                          <a:latin typeface="+mn-lt"/>
                        </a:rPr>
                        <a:t>Minimise system costs</a:t>
                      </a:r>
                    </a:p>
                  </a:txBody>
                  <a:tcPr marL="0" marR="13785" marT="0" marB="0" anchor="ctr"/>
                </a:tc>
                <a:tc>
                  <a:txBody>
                    <a:bodyPr/>
                    <a:lstStyle/>
                    <a:p>
                      <a:pPr marL="285750" lvl="0" indent="-285750">
                        <a:lnSpc>
                          <a:spcPct val="115000"/>
                        </a:lnSpc>
                        <a:spcBef>
                          <a:spcPts val="400"/>
                        </a:spcBef>
                        <a:spcAft>
                          <a:spcPts val="400"/>
                        </a:spcAft>
                        <a:buFont typeface="Symbol"/>
                        <a:buBlip>
                          <a:blip r:embed="rId3"/>
                        </a:buBlip>
                      </a:pPr>
                      <a:r>
                        <a:rPr lang="en-GB" sz="1200" dirty="0">
                          <a:effectLst/>
                          <a:latin typeface="+mn-lt"/>
                          <a:ea typeface="Calibri"/>
                          <a:cs typeface="Times New Roman"/>
                        </a:rPr>
                        <a:t>Ensure that the generator types and technologies included in the OLR are compatible with the need to maximise competition for the provision of backstop PPAs (where competitive allocation is used)</a:t>
                      </a:r>
                    </a:p>
                  </a:txBody>
                  <a:tcPr marL="68580" marR="68580" marT="0" marB="0" anchor="ctr"/>
                </a:tc>
              </a:tr>
              <a:tr h="511539">
                <a:tc>
                  <a:txBody>
                    <a:bodyPr/>
                    <a:lstStyle/>
                    <a:p>
                      <a:pPr marL="72000">
                        <a:lnSpc>
                          <a:spcPct val="115000"/>
                        </a:lnSpc>
                        <a:spcBef>
                          <a:spcPts val="400"/>
                        </a:spcBef>
                        <a:spcAft>
                          <a:spcPts val="400"/>
                        </a:spcAft>
                      </a:pPr>
                      <a:r>
                        <a:rPr lang="en-GB" sz="1200" dirty="0">
                          <a:latin typeface="+mn-lt"/>
                        </a:rPr>
                        <a:t>Impact on suppliers </a:t>
                      </a:r>
                    </a:p>
                  </a:txBody>
                  <a:tcPr marL="0" marR="13785" marT="0" marB="0" anchor="ctr"/>
                </a:tc>
                <a:tc>
                  <a:txBody>
                    <a:bodyPr/>
                    <a:lstStyle/>
                    <a:p>
                      <a:pPr marL="285750" lvl="0" indent="-285750">
                        <a:lnSpc>
                          <a:spcPct val="115000"/>
                        </a:lnSpc>
                        <a:spcBef>
                          <a:spcPts val="400"/>
                        </a:spcBef>
                        <a:spcAft>
                          <a:spcPts val="400"/>
                        </a:spcAft>
                        <a:buFont typeface="Symbol"/>
                        <a:buBlip>
                          <a:blip r:embed="rId3"/>
                        </a:buBlip>
                      </a:pPr>
                      <a:r>
                        <a:rPr lang="en-GB" sz="1200" dirty="0">
                          <a:effectLst/>
                          <a:latin typeface="+mn-lt"/>
                          <a:ea typeface="Calibri"/>
                          <a:cs typeface="Times New Roman"/>
                        </a:rPr>
                        <a:t>Eligibility criteria should not create the potential for undue burden on any one supplier or excessive levels of </a:t>
                      </a:r>
                      <a:r>
                        <a:rPr lang="en-GB" sz="1200" dirty="0" smtClean="0">
                          <a:effectLst/>
                          <a:latin typeface="+mn-lt"/>
                          <a:ea typeface="Calibri"/>
                          <a:cs typeface="Times New Roman"/>
                        </a:rPr>
                        <a:t>risk</a:t>
                      </a:r>
                      <a:endParaRPr lang="en-GB" sz="1200" dirty="0">
                        <a:effectLst/>
                        <a:latin typeface="+mn-lt"/>
                        <a:ea typeface="Calibri"/>
                        <a:cs typeface="Times New Roman"/>
                      </a:endParaRPr>
                    </a:p>
                  </a:txBody>
                  <a:tcPr marL="68580" marR="68580" marT="0" marB="0" anchor="ctr"/>
                </a:tc>
              </a:tr>
              <a:tr h="488951">
                <a:tc>
                  <a:txBody>
                    <a:bodyPr/>
                    <a:lstStyle/>
                    <a:p>
                      <a:pPr marL="72000">
                        <a:lnSpc>
                          <a:spcPct val="115000"/>
                        </a:lnSpc>
                        <a:spcBef>
                          <a:spcPts val="400"/>
                        </a:spcBef>
                        <a:spcAft>
                          <a:spcPts val="400"/>
                        </a:spcAft>
                      </a:pPr>
                      <a:r>
                        <a:rPr lang="en-GB" sz="1200" dirty="0">
                          <a:latin typeface="+mn-lt"/>
                        </a:rPr>
                        <a:t>Potential for market distortions</a:t>
                      </a:r>
                    </a:p>
                  </a:txBody>
                  <a:tcPr marL="0" marR="13785" marT="0" marB="0" anchor="ctr"/>
                </a:tc>
                <a:tc>
                  <a:txBody>
                    <a:bodyPr/>
                    <a:lstStyle/>
                    <a:p>
                      <a:pPr marL="285750" lvl="0" indent="-285750">
                        <a:lnSpc>
                          <a:spcPct val="115000"/>
                        </a:lnSpc>
                        <a:spcBef>
                          <a:spcPts val="400"/>
                        </a:spcBef>
                        <a:spcAft>
                          <a:spcPts val="400"/>
                        </a:spcAft>
                        <a:buFont typeface="Symbol"/>
                        <a:buBlip>
                          <a:blip r:embed="rId3"/>
                        </a:buBlip>
                      </a:pPr>
                      <a:r>
                        <a:rPr lang="en-GB" sz="1200" dirty="0" smtClean="0">
                          <a:effectLst/>
                          <a:latin typeface="+mn-lt"/>
                          <a:ea typeface="Calibri"/>
                          <a:cs typeface="Times New Roman"/>
                        </a:rPr>
                        <a:t>Minimise </a:t>
                      </a:r>
                      <a:r>
                        <a:rPr lang="en-GB" sz="1200" dirty="0">
                          <a:effectLst/>
                          <a:latin typeface="+mn-lt"/>
                          <a:ea typeface="Calibri"/>
                          <a:cs typeface="Times New Roman"/>
                        </a:rPr>
                        <a:t>distortionary effects in relation to investment across asset classes</a:t>
                      </a:r>
                    </a:p>
                  </a:txBody>
                  <a:tcPr marL="68580" marR="68580" marT="0" marB="0" anchor="ctr"/>
                </a:tc>
              </a:tr>
              <a:tr h="648632">
                <a:tc>
                  <a:txBody>
                    <a:bodyPr/>
                    <a:lstStyle/>
                    <a:p>
                      <a:pPr marL="72000">
                        <a:lnSpc>
                          <a:spcPct val="115000"/>
                        </a:lnSpc>
                        <a:spcBef>
                          <a:spcPts val="400"/>
                        </a:spcBef>
                        <a:spcAft>
                          <a:spcPts val="400"/>
                        </a:spcAft>
                      </a:pPr>
                      <a:r>
                        <a:rPr lang="en-GB" sz="1200" b="1" kern="1200" dirty="0" smtClean="0">
                          <a:solidFill>
                            <a:schemeClr val="dk1"/>
                          </a:solidFill>
                          <a:effectLst/>
                          <a:latin typeface="+mn-lt"/>
                          <a:ea typeface="+mn-ea"/>
                          <a:cs typeface="+mn-cs"/>
                        </a:rPr>
                        <a:t>Practicality and cost of implementation and administration</a:t>
                      </a:r>
                      <a:endParaRPr lang="en-GB" sz="1200" dirty="0">
                        <a:latin typeface="+mn-lt"/>
                      </a:endParaRPr>
                    </a:p>
                  </a:txBody>
                  <a:tcPr marL="0" marR="13785" marT="0" marB="0" anchor="ctr"/>
                </a:tc>
                <a:tc>
                  <a:txBody>
                    <a:bodyPr/>
                    <a:lstStyle/>
                    <a:p>
                      <a:pPr marL="285750" lvl="0" indent="-285750">
                        <a:lnSpc>
                          <a:spcPct val="115000"/>
                        </a:lnSpc>
                        <a:spcBef>
                          <a:spcPts val="400"/>
                        </a:spcBef>
                        <a:spcAft>
                          <a:spcPts val="400"/>
                        </a:spcAft>
                        <a:buFont typeface="Symbol"/>
                        <a:buBlip>
                          <a:blip r:embed="rId3"/>
                        </a:buBlip>
                      </a:pPr>
                      <a:r>
                        <a:rPr lang="en-GB" sz="1200" dirty="0">
                          <a:effectLst/>
                          <a:latin typeface="+mn-lt"/>
                          <a:ea typeface="Calibri"/>
                          <a:cs typeface="Times New Roman"/>
                        </a:rPr>
                        <a:t>Criteria need to be transparent and easily implemented</a:t>
                      </a:r>
                    </a:p>
                  </a:txBody>
                  <a:tcPr marL="68580" marR="68580" marT="0" marB="0" anchor="ctr"/>
                </a:tc>
              </a:tr>
              <a:tr h="648632">
                <a:tc>
                  <a:txBody>
                    <a:bodyPr/>
                    <a:lstStyle/>
                    <a:p>
                      <a:pPr marL="72000">
                        <a:lnSpc>
                          <a:spcPct val="115000"/>
                        </a:lnSpc>
                        <a:spcBef>
                          <a:spcPts val="400"/>
                        </a:spcBef>
                        <a:spcAft>
                          <a:spcPts val="400"/>
                        </a:spcAft>
                      </a:pPr>
                      <a:r>
                        <a:rPr lang="en-GB" sz="1200" dirty="0">
                          <a:latin typeface="+mn-lt"/>
                        </a:rPr>
                        <a:t>Legal risk and potential compliance cost</a:t>
                      </a:r>
                    </a:p>
                  </a:txBody>
                  <a:tcPr marL="0" marR="13785" marT="0" marB="0" anchor="ctr"/>
                </a:tc>
                <a:tc>
                  <a:txBody>
                    <a:bodyPr/>
                    <a:lstStyle/>
                    <a:p>
                      <a:pPr marL="285750" lvl="0" indent="-285750">
                        <a:lnSpc>
                          <a:spcPct val="115000"/>
                        </a:lnSpc>
                        <a:spcBef>
                          <a:spcPts val="400"/>
                        </a:spcBef>
                        <a:spcAft>
                          <a:spcPts val="400"/>
                        </a:spcAft>
                        <a:buFont typeface="Symbol"/>
                        <a:buBlip>
                          <a:blip r:embed="rId3"/>
                        </a:buBlip>
                      </a:pPr>
                      <a:r>
                        <a:rPr lang="en-GB" sz="1200" dirty="0">
                          <a:effectLst/>
                          <a:latin typeface="+mn-lt"/>
                          <a:ea typeface="Calibri"/>
                          <a:cs typeface="Times New Roman"/>
                        </a:rPr>
                        <a:t>Eligibility should be based on clear and objective criteria which minimises discriminatory treatment</a:t>
                      </a:r>
                    </a:p>
                  </a:txBody>
                  <a:tcPr marL="68580" marR="68580" marT="0" marB="0" anchor="ctr"/>
                </a:tc>
              </a:tr>
            </a:tbl>
          </a:graphicData>
        </a:graphic>
      </p:graphicFrame>
      <p:sp>
        <p:nvSpPr>
          <p:cNvPr id="6" name="Text Box 4"/>
          <p:cNvSpPr txBox="1">
            <a:spLocks noChangeArrowheads="1"/>
          </p:cNvSpPr>
          <p:nvPr/>
        </p:nvSpPr>
        <p:spPr bwMode="auto">
          <a:xfrm>
            <a:off x="0" y="6597352"/>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2519098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Market </a:t>
            </a:r>
            <a:r>
              <a:rPr lang="en-GB" dirty="0" smtClean="0"/>
              <a:t>Risks 1 </a:t>
            </a:r>
            <a:r>
              <a:rPr lang="en-GB" dirty="0"/>
              <a:t>– </a:t>
            </a:r>
            <a:r>
              <a:rPr lang="en-GB" dirty="0" smtClean="0"/>
              <a:t>Imbalance </a:t>
            </a:r>
            <a:r>
              <a:rPr lang="en-GB" dirty="0"/>
              <a:t>Risk</a:t>
            </a:r>
          </a:p>
        </p:txBody>
      </p:sp>
      <p:sp>
        <p:nvSpPr>
          <p:cNvPr id="3" name="Text Placeholder 2"/>
          <p:cNvSpPr>
            <a:spLocks noGrp="1"/>
          </p:cNvSpPr>
          <p:nvPr>
            <p:ph type="body" sz="quarter" idx="10"/>
          </p:nvPr>
        </p:nvSpPr>
        <p:spPr>
          <a:xfrm>
            <a:off x="467544" y="1628800"/>
            <a:ext cx="8280920" cy="4679925"/>
          </a:xfrm>
        </p:spPr>
        <p:txBody>
          <a:bodyPr/>
          <a:lstStyle/>
          <a:p>
            <a:pPr>
              <a:spcAft>
                <a:spcPts val="300"/>
              </a:spcAft>
            </a:pPr>
            <a:r>
              <a:rPr lang="en-GB" sz="1800" dirty="0" smtClean="0"/>
              <a:t>Imbalance risk is particularly significant for intermittent generators, due to the inherent uncertainty in predicting output, and especially for generators whose </a:t>
            </a:r>
            <a:r>
              <a:rPr lang="en-GB" sz="1800" dirty="0"/>
              <a:t>imbalance is most likely to correlate with system </a:t>
            </a:r>
            <a:r>
              <a:rPr lang="en-GB" sz="1800" dirty="0" smtClean="0"/>
              <a:t>imbalance (i.e</a:t>
            </a:r>
            <a:r>
              <a:rPr lang="en-GB" sz="1800" dirty="0"/>
              <a:t>. </a:t>
            </a:r>
            <a:r>
              <a:rPr lang="en-GB" sz="1800" dirty="0" smtClean="0"/>
              <a:t>wind)</a:t>
            </a:r>
            <a:endParaRPr lang="en-GB" sz="1800" dirty="0"/>
          </a:p>
          <a:p>
            <a:pPr>
              <a:spcAft>
                <a:spcPts val="300"/>
              </a:spcAft>
            </a:pPr>
            <a:r>
              <a:rPr lang="en-GB" sz="1800" dirty="0" smtClean="0"/>
              <a:t>Without the OLR, lenders may be unwilling to take </a:t>
            </a:r>
            <a:r>
              <a:rPr lang="en-GB" sz="1800" dirty="0"/>
              <a:t>merchant route-to-market </a:t>
            </a:r>
            <a:r>
              <a:rPr lang="en-GB" sz="1800" dirty="0" smtClean="0"/>
              <a:t>risk for such generators owing to uncertainty over long-term imbalance costs</a:t>
            </a:r>
          </a:p>
          <a:p>
            <a:pPr>
              <a:spcAft>
                <a:spcPts val="300"/>
              </a:spcAft>
            </a:pPr>
            <a:r>
              <a:rPr lang="en-GB" sz="1800" dirty="0" smtClean="0"/>
              <a:t>Such generators are therefore likely to need long-term PPAs if they wish to obtain limited-recourse debt finance</a:t>
            </a:r>
          </a:p>
          <a:p>
            <a:pPr>
              <a:spcAft>
                <a:spcPts val="300"/>
              </a:spcAft>
            </a:pPr>
            <a:r>
              <a:rPr lang="en-GB" sz="1800" dirty="0" smtClean="0"/>
              <a:t>There is a risk of low availability </a:t>
            </a:r>
            <a:r>
              <a:rPr lang="en-GB" sz="1800" dirty="0"/>
              <a:t>of </a:t>
            </a:r>
            <a:r>
              <a:rPr lang="en-GB" sz="1800" dirty="0" smtClean="0"/>
              <a:t>these PPAs, due to the limited number of creditworthy offtakers and their limited capacity to offer these contracts</a:t>
            </a:r>
            <a:endParaRPr lang="en-GB" sz="1800" dirty="0"/>
          </a:p>
          <a:p>
            <a:pPr>
              <a:spcAft>
                <a:spcPts val="300"/>
              </a:spcAft>
            </a:pPr>
            <a:r>
              <a:rPr lang="en-GB" sz="1800" dirty="0" smtClean="0"/>
              <a:t>By providing a limit on downside losses under a merchant route-to-market, the </a:t>
            </a:r>
            <a:r>
              <a:rPr lang="en-GB" sz="1800" dirty="0"/>
              <a:t>OLR should make </a:t>
            </a:r>
            <a:r>
              <a:rPr lang="en-GB" sz="1800" dirty="0" smtClean="0"/>
              <a:t>lenders more </a:t>
            </a:r>
            <a:r>
              <a:rPr lang="en-GB" sz="1800" dirty="0"/>
              <a:t>comfortable with </a:t>
            </a:r>
            <a:r>
              <a:rPr lang="en-GB" sz="1800" dirty="0" smtClean="0"/>
              <a:t>shorter-term </a:t>
            </a:r>
            <a:r>
              <a:rPr lang="en-GB" sz="1800" dirty="0"/>
              <a:t>contracts </a:t>
            </a:r>
            <a:r>
              <a:rPr lang="en-GB" sz="1800" dirty="0" smtClean="0"/>
              <a:t>and a </a:t>
            </a:r>
            <a:r>
              <a:rPr lang="en-GB" sz="1800" dirty="0"/>
              <a:t>wider range of PPA counterparties</a:t>
            </a:r>
          </a:p>
          <a:p>
            <a:pPr>
              <a:spcAft>
                <a:spcPts val="300"/>
              </a:spcAft>
            </a:pPr>
            <a:r>
              <a:rPr lang="en-GB" sz="1800" b="1" dirty="0" smtClean="0"/>
              <a:t>We therefore believe </a:t>
            </a:r>
            <a:r>
              <a:rPr lang="en-GB" sz="1800" b="1" dirty="0"/>
              <a:t>that the OLR mechanism is appropriate for generators </a:t>
            </a:r>
            <a:r>
              <a:rPr lang="en-GB" sz="1800" b="1" dirty="0" smtClean="0"/>
              <a:t>who would otherwise require long-term </a:t>
            </a:r>
            <a:r>
              <a:rPr lang="en-GB" sz="1800" b="1" dirty="0"/>
              <a:t>PPAs </a:t>
            </a:r>
            <a:r>
              <a:rPr lang="en-GB" sz="1800" b="1" dirty="0" smtClean="0"/>
              <a:t>to cap or fix long-term imbalance risk in </a:t>
            </a:r>
            <a:r>
              <a:rPr lang="en-GB" sz="1800" b="1" dirty="0"/>
              <a:t>order to secure debt </a:t>
            </a:r>
            <a:r>
              <a:rPr lang="en-GB" sz="1800" b="1" dirty="0" smtClean="0"/>
              <a:t>finance</a:t>
            </a:r>
            <a:endParaRPr lang="en-GB" sz="1800" dirty="0"/>
          </a:p>
          <a:p>
            <a:endParaRPr lang="en-GB" sz="2100" dirty="0"/>
          </a:p>
          <a:p>
            <a:endParaRPr lang="en-GB" dirty="0"/>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3591110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Market Risks </a:t>
            </a:r>
            <a:r>
              <a:rPr lang="en-GB" dirty="0" smtClean="0"/>
              <a:t>2 – Liquidity Risk</a:t>
            </a:r>
            <a:endParaRPr lang="en-GB" dirty="0"/>
          </a:p>
        </p:txBody>
      </p:sp>
      <p:sp>
        <p:nvSpPr>
          <p:cNvPr id="3" name="Text Placeholder 2"/>
          <p:cNvSpPr>
            <a:spLocks noGrp="1"/>
          </p:cNvSpPr>
          <p:nvPr>
            <p:ph type="body" sz="quarter" idx="10"/>
          </p:nvPr>
        </p:nvSpPr>
        <p:spPr>
          <a:xfrm>
            <a:off x="323528" y="1556792"/>
            <a:ext cx="8568952" cy="4824536"/>
          </a:xfrm>
        </p:spPr>
        <p:txBody>
          <a:bodyPr/>
          <a:lstStyle/>
          <a:p>
            <a:pPr>
              <a:spcAft>
                <a:spcPts val="0"/>
              </a:spcAft>
            </a:pPr>
            <a:r>
              <a:rPr lang="en-GB" sz="1800" dirty="0" smtClean="0"/>
              <a:t>Liquidity risk has been flagged as a potential concern by baseload generators, since the baseload reference price is based on the average price of bilateral trades in the specified markets, rather than a pay-as-clear auction. </a:t>
            </a:r>
          </a:p>
          <a:p>
            <a:pPr>
              <a:spcAft>
                <a:spcPts val="0"/>
              </a:spcAft>
            </a:pPr>
            <a:r>
              <a:rPr lang="en-GB" sz="1800" dirty="0" smtClean="0"/>
              <a:t>We believe the Season-Ahead product currently has sufficient liquidity so that this risk is minimal.  Furthermore, </a:t>
            </a:r>
            <a:r>
              <a:rPr lang="en-GB" sz="1800" b="1" dirty="0" smtClean="0"/>
              <a:t>mechanisms have been put in </a:t>
            </a:r>
            <a:r>
              <a:rPr lang="en-GB" sz="1800" b="1" dirty="0"/>
              <a:t>place to ensure that </a:t>
            </a:r>
            <a:r>
              <a:rPr lang="en-GB" sz="1800" b="1" dirty="0" smtClean="0"/>
              <a:t>liquidity both remains and improves</a:t>
            </a:r>
            <a:r>
              <a:rPr lang="en-GB" sz="1800" dirty="0" smtClean="0"/>
              <a:t>:</a:t>
            </a:r>
          </a:p>
          <a:p>
            <a:pPr marL="717550" lvl="1">
              <a:spcAft>
                <a:spcPts val="0"/>
              </a:spcAft>
            </a:pPr>
            <a:r>
              <a:rPr lang="en-GB" sz="1600" dirty="0" smtClean="0"/>
              <a:t>The </a:t>
            </a:r>
            <a:r>
              <a:rPr lang="en-GB" sz="1600" dirty="0"/>
              <a:t>CfD </a:t>
            </a:r>
            <a:r>
              <a:rPr lang="en-GB" sz="1600" dirty="0" smtClean="0"/>
              <a:t>should </a:t>
            </a:r>
            <a:r>
              <a:rPr lang="en-GB" sz="1600" dirty="0"/>
              <a:t>drive greater liquidity through </a:t>
            </a:r>
            <a:r>
              <a:rPr lang="en-GB" sz="1600" dirty="0" smtClean="0"/>
              <a:t>trading </a:t>
            </a:r>
            <a:r>
              <a:rPr lang="en-GB" sz="1600" dirty="0"/>
              <a:t>in the </a:t>
            </a:r>
            <a:r>
              <a:rPr lang="en-GB" sz="1600" dirty="0" smtClean="0"/>
              <a:t>reference price market</a:t>
            </a:r>
            <a:endParaRPr lang="en-GB" sz="1600" dirty="0"/>
          </a:p>
          <a:p>
            <a:pPr marL="717550" lvl="1">
              <a:spcAft>
                <a:spcPts val="0"/>
              </a:spcAft>
            </a:pPr>
            <a:r>
              <a:rPr lang="en-GB" sz="1600" dirty="0" smtClean="0"/>
              <a:t>Ofgem’s </a:t>
            </a:r>
            <a:r>
              <a:rPr lang="en-GB" sz="1600" dirty="0"/>
              <a:t>‘Secure and Promote’ proposals </a:t>
            </a:r>
            <a:r>
              <a:rPr lang="en-GB" sz="1600" dirty="0" smtClean="0"/>
              <a:t>will </a:t>
            </a:r>
            <a:r>
              <a:rPr lang="en-GB" sz="1600" dirty="0"/>
              <a:t>require obligated parties to post bids and offers across different forward products at maximum spreads and clip </a:t>
            </a:r>
            <a:r>
              <a:rPr lang="en-GB" sz="1600" dirty="0" smtClean="0"/>
              <a:t>sizes</a:t>
            </a:r>
          </a:p>
          <a:p>
            <a:pPr marL="717550" lvl="1">
              <a:spcAft>
                <a:spcPts val="0"/>
              </a:spcAft>
            </a:pPr>
            <a:r>
              <a:rPr lang="en-GB" sz="1600" dirty="0" smtClean="0"/>
              <a:t>DECC </a:t>
            </a:r>
            <a:r>
              <a:rPr lang="en-GB" sz="1600" dirty="0"/>
              <a:t>have taken powers in the Energy Bill that enable the Secretary of State to modify licence conditions in order to promote </a:t>
            </a:r>
            <a:r>
              <a:rPr lang="en-GB" sz="1600" dirty="0" smtClean="0"/>
              <a:t>liquidity</a:t>
            </a:r>
          </a:p>
          <a:p>
            <a:pPr marL="717550" lvl="1">
              <a:spcAft>
                <a:spcPts val="0"/>
              </a:spcAft>
            </a:pPr>
            <a:r>
              <a:rPr lang="en-GB" sz="1600" dirty="0" smtClean="0"/>
              <a:t>The </a:t>
            </a:r>
            <a:r>
              <a:rPr lang="en-GB" sz="1600" dirty="0"/>
              <a:t>CfD contract will include provision for annual reviews of the reference </a:t>
            </a:r>
            <a:r>
              <a:rPr lang="en-GB" sz="1600" dirty="0" smtClean="0"/>
              <a:t>price</a:t>
            </a:r>
          </a:p>
          <a:p>
            <a:pPr marL="317500">
              <a:spcAft>
                <a:spcPts val="0"/>
              </a:spcAft>
            </a:pPr>
            <a:r>
              <a:rPr lang="en-GB" sz="1800" dirty="0" smtClean="0"/>
              <a:t>These </a:t>
            </a:r>
            <a:r>
              <a:rPr lang="en-GB" sz="1800" dirty="0"/>
              <a:t>measures </a:t>
            </a:r>
            <a:r>
              <a:rPr lang="en-GB" sz="1800" dirty="0" smtClean="0"/>
              <a:t>should </a:t>
            </a:r>
            <a:r>
              <a:rPr lang="en-GB" sz="1800" dirty="0"/>
              <a:t>be sufficient to reassure </a:t>
            </a:r>
            <a:r>
              <a:rPr lang="en-GB" sz="1800" dirty="0" smtClean="0"/>
              <a:t>lenders that </a:t>
            </a:r>
            <a:r>
              <a:rPr lang="en-GB" sz="1800" dirty="0"/>
              <a:t>liquidity is not a material risk under the baseload CfD, </a:t>
            </a:r>
            <a:r>
              <a:rPr lang="en-GB" sz="1800" dirty="0" smtClean="0"/>
              <a:t>enabling </a:t>
            </a:r>
            <a:r>
              <a:rPr lang="en-GB" sz="1800" dirty="0"/>
              <a:t>generators to </a:t>
            </a:r>
            <a:r>
              <a:rPr lang="en-GB" sz="1800" dirty="0" smtClean="0"/>
              <a:t>adopt </a:t>
            </a:r>
            <a:r>
              <a:rPr lang="en-GB" sz="1800" dirty="0"/>
              <a:t>shorter-term contracting strategies </a:t>
            </a:r>
            <a:r>
              <a:rPr lang="en-GB" sz="1800" dirty="0" smtClean="0"/>
              <a:t>as the </a:t>
            </a:r>
            <a:r>
              <a:rPr lang="en-GB" sz="1800" dirty="0"/>
              <a:t>long-term price risk has been </a:t>
            </a:r>
            <a:r>
              <a:rPr lang="en-GB" sz="1800" dirty="0" smtClean="0"/>
              <a:t>removed.</a:t>
            </a:r>
          </a:p>
          <a:p>
            <a:r>
              <a:rPr lang="en-GB" sz="1800" b="1" dirty="0" smtClean="0"/>
              <a:t>We therefore do not consider the OLR is appropriate </a:t>
            </a:r>
            <a:r>
              <a:rPr lang="en-GB" sz="1800" b="1" dirty="0"/>
              <a:t>for generators where liquidity is the main route to market risk they face under the CfD.</a:t>
            </a:r>
          </a:p>
          <a:p>
            <a:endParaRPr lang="en-GB" dirty="0"/>
          </a:p>
          <a:p>
            <a:endParaRPr lang="en-GB" dirty="0" smtClean="0"/>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2559404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Market Risks </a:t>
            </a:r>
            <a:r>
              <a:rPr lang="en-GB" dirty="0" smtClean="0"/>
              <a:t>– Questions</a:t>
            </a:r>
            <a:endParaRPr lang="en-GB" dirty="0"/>
          </a:p>
        </p:txBody>
      </p:sp>
      <p:sp>
        <p:nvSpPr>
          <p:cNvPr id="3" name="Text Placeholder 2"/>
          <p:cNvSpPr>
            <a:spLocks noGrp="1"/>
          </p:cNvSpPr>
          <p:nvPr>
            <p:ph type="body" sz="quarter" idx="10"/>
          </p:nvPr>
        </p:nvSpPr>
        <p:spPr>
          <a:xfrm>
            <a:off x="323528" y="1556792"/>
            <a:ext cx="8568952" cy="4824536"/>
          </a:xfrm>
        </p:spPr>
        <p:txBody>
          <a:bodyPr/>
          <a:lstStyle/>
          <a:p>
            <a:pPr marL="622300" indent="-622300">
              <a:buNone/>
            </a:pPr>
            <a:r>
              <a:rPr lang="en-GB" b="1" dirty="0"/>
              <a:t>Q1</a:t>
            </a:r>
            <a:r>
              <a:rPr lang="en-GB" dirty="0"/>
              <a:t>: 	Do you agree that eligibility for the OLR should be restricted to </a:t>
            </a:r>
            <a:r>
              <a:rPr lang="en-GB" dirty="0" smtClean="0"/>
              <a:t>those </a:t>
            </a:r>
            <a:r>
              <a:rPr lang="en-GB" dirty="0"/>
              <a:t>technologies where, without the OLR, their imbalance </a:t>
            </a:r>
            <a:r>
              <a:rPr lang="en-GB"/>
              <a:t>risk </a:t>
            </a:r>
            <a:r>
              <a:rPr lang="en-GB" smtClean="0"/>
              <a:t>would </a:t>
            </a:r>
            <a:r>
              <a:rPr lang="en-GB" dirty="0"/>
              <a:t>require them to take on long-term PPAs?  </a:t>
            </a:r>
            <a:endParaRPr lang="en-GB" dirty="0" smtClean="0"/>
          </a:p>
          <a:p>
            <a:pPr marL="622300" indent="-622300">
              <a:buNone/>
            </a:pPr>
            <a:endParaRPr lang="en-GB" b="1" dirty="0"/>
          </a:p>
          <a:p>
            <a:pPr marL="622300" indent="-622300">
              <a:buNone/>
            </a:pPr>
            <a:r>
              <a:rPr lang="en-GB" b="1" dirty="0" smtClean="0"/>
              <a:t>Q2</a:t>
            </a:r>
            <a:r>
              <a:rPr lang="en-GB" dirty="0"/>
              <a:t>: 	Do you believe that the measures to ensure liquidity in the </a:t>
            </a:r>
            <a:r>
              <a:rPr lang="en-GB" dirty="0" smtClean="0"/>
              <a:t>baseload </a:t>
            </a:r>
            <a:r>
              <a:rPr lang="en-GB" dirty="0"/>
              <a:t>CfD reference price will give sufficient comfort to low </a:t>
            </a:r>
            <a:r>
              <a:rPr lang="en-GB" dirty="0" smtClean="0"/>
              <a:t>cost </a:t>
            </a:r>
            <a:r>
              <a:rPr lang="en-GB" dirty="0"/>
              <a:t>capital providers such that long-term PPAs are not required </a:t>
            </a:r>
            <a:r>
              <a:rPr lang="en-GB" dirty="0" smtClean="0"/>
              <a:t>for </a:t>
            </a:r>
            <a:r>
              <a:rPr lang="en-GB" dirty="0"/>
              <a:t>such generators?</a:t>
            </a:r>
          </a:p>
          <a:p>
            <a:endParaRPr lang="en-GB" dirty="0"/>
          </a:p>
          <a:p>
            <a:endParaRPr lang="en-GB" dirty="0" smtClean="0"/>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4047168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Nascent Technologies</a:t>
            </a:r>
            <a:endParaRPr lang="en-GB" dirty="0"/>
          </a:p>
        </p:txBody>
      </p:sp>
      <p:sp>
        <p:nvSpPr>
          <p:cNvPr id="3" name="Text Placeholder 2"/>
          <p:cNvSpPr>
            <a:spLocks noGrp="1"/>
          </p:cNvSpPr>
          <p:nvPr>
            <p:ph type="body" sz="quarter" idx="10"/>
          </p:nvPr>
        </p:nvSpPr>
        <p:spPr>
          <a:xfrm>
            <a:off x="611188" y="1700212"/>
            <a:ext cx="7848600" cy="4825132"/>
          </a:xfrm>
        </p:spPr>
        <p:txBody>
          <a:bodyPr/>
          <a:lstStyle/>
          <a:p>
            <a:pPr>
              <a:spcAft>
                <a:spcPts val="1200"/>
              </a:spcAft>
            </a:pPr>
            <a:r>
              <a:rPr lang="en-GB" dirty="0" smtClean="0"/>
              <a:t>Nascent technologies (e.g. wave, tidal) might also face uncertain imbalance costs, yet at the current stage of development the magnitude of this risk is not possible to measure.</a:t>
            </a:r>
          </a:p>
          <a:p>
            <a:pPr>
              <a:spcAft>
                <a:spcPts val="1200"/>
              </a:spcAft>
            </a:pPr>
            <a:r>
              <a:rPr lang="en-GB" dirty="0" smtClean="0"/>
              <a:t>At present, these technologies are likely to be equity-, rather than debt-financed, and therefore less constrained regarding routes-to-market.  Strike-prices have been set on this basis.</a:t>
            </a:r>
          </a:p>
          <a:p>
            <a:pPr>
              <a:spcAft>
                <a:spcPts val="1200"/>
              </a:spcAft>
            </a:pPr>
            <a:r>
              <a:rPr lang="en-GB" b="1" dirty="0" smtClean="0"/>
              <a:t>We therefore propose that nascent technologies should be excluded from the OLR until deployment levels are sufficient to allow an appropriate discount to be set, and low-cost capital providers are interested in investing in such projects. </a:t>
            </a:r>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26759049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 market risks</a:t>
            </a:r>
            <a:endParaRPr lang="en-GB" dirty="0"/>
          </a:p>
        </p:txBody>
      </p:sp>
      <p:sp>
        <p:nvSpPr>
          <p:cNvPr id="3" name="Text Placeholder 2"/>
          <p:cNvSpPr>
            <a:spLocks noGrp="1"/>
          </p:cNvSpPr>
          <p:nvPr>
            <p:ph type="body" sz="quarter" idx="10"/>
          </p:nvPr>
        </p:nvSpPr>
        <p:spPr/>
        <p:txBody>
          <a:bodyPr/>
          <a:lstStyle/>
          <a:p>
            <a:r>
              <a:rPr lang="en-GB" dirty="0" smtClean="0"/>
              <a:t>Based on our assessment of the market risks that the OLR is appropriate to address, we propose the OLR should be available to the following technologies:</a:t>
            </a:r>
            <a:endParaRPr lang="en-GB" dirty="0"/>
          </a:p>
        </p:txBody>
      </p:sp>
      <p:sp>
        <p:nvSpPr>
          <p:cNvPr id="6"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graphicFrame>
        <p:nvGraphicFramePr>
          <p:cNvPr id="4" name="Table 3"/>
          <p:cNvGraphicFramePr>
            <a:graphicFrameLocks noGrp="1"/>
          </p:cNvGraphicFramePr>
          <p:nvPr>
            <p:extLst>
              <p:ext uri="{D42A27DB-BD31-4B8C-83A1-F6EECF244321}">
                <p14:modId xmlns:p14="http://schemas.microsoft.com/office/powerpoint/2010/main" val="895802267"/>
              </p:ext>
            </p:extLst>
          </p:nvPr>
        </p:nvGraphicFramePr>
        <p:xfrm>
          <a:off x="899592" y="2852936"/>
          <a:ext cx="7704856" cy="3351882"/>
        </p:xfrm>
        <a:graphic>
          <a:graphicData uri="http://schemas.openxmlformats.org/drawingml/2006/table">
            <a:tbl>
              <a:tblPr firstRow="1">
                <a:tableStyleId>{10A1B5D5-9B99-4C35-A422-299274C87663}</a:tableStyleId>
              </a:tblPr>
              <a:tblGrid>
                <a:gridCol w="3096344"/>
                <a:gridCol w="4608512"/>
              </a:tblGrid>
              <a:tr h="432048">
                <a:tc>
                  <a:txBody>
                    <a:bodyPr/>
                    <a:lstStyle/>
                    <a:p>
                      <a:r>
                        <a:rPr lang="en-GB" dirty="0" smtClean="0"/>
                        <a:t>Technology</a:t>
                      </a:r>
                      <a:endParaRPr lang="en-GB" dirty="0"/>
                    </a:p>
                  </a:txBody>
                  <a:tcPr/>
                </a:tc>
                <a:tc>
                  <a:txBody>
                    <a:bodyPr/>
                    <a:lstStyle/>
                    <a:p>
                      <a:r>
                        <a:rPr lang="en-GB" dirty="0" smtClean="0"/>
                        <a:t>Meets market</a:t>
                      </a:r>
                      <a:r>
                        <a:rPr lang="en-GB" baseline="0" dirty="0" smtClean="0"/>
                        <a:t> risks </a:t>
                      </a:r>
                      <a:r>
                        <a:rPr lang="en-GB" dirty="0" smtClean="0"/>
                        <a:t>criteria</a:t>
                      </a:r>
                      <a:r>
                        <a:rPr lang="en-GB" baseline="0" dirty="0" smtClean="0"/>
                        <a:t>?</a:t>
                      </a:r>
                      <a:endParaRPr lang="en-GB" dirty="0"/>
                    </a:p>
                  </a:txBody>
                  <a:tcPr/>
                </a:tc>
              </a:tr>
              <a:tr h="648072">
                <a:tc>
                  <a:txBody>
                    <a:bodyPr/>
                    <a:lstStyle/>
                    <a:p>
                      <a:r>
                        <a:rPr lang="en-GB" dirty="0" smtClean="0"/>
                        <a:t>Onshore and</a:t>
                      </a:r>
                      <a:r>
                        <a:rPr lang="en-GB" baseline="0" dirty="0" smtClean="0"/>
                        <a:t> offshore wind</a:t>
                      </a:r>
                      <a:endParaRPr lang="en-GB" dirty="0"/>
                    </a:p>
                  </a:txBody>
                  <a:tcPr>
                    <a:solidFill>
                      <a:srgbClr val="00B050"/>
                    </a:solidFill>
                  </a:tcPr>
                </a:tc>
                <a:tc>
                  <a:txBody>
                    <a:bodyPr/>
                    <a:lstStyle/>
                    <a:p>
                      <a:r>
                        <a:rPr lang="en-GB" b="1" dirty="0" smtClean="0"/>
                        <a:t>Yes</a:t>
                      </a:r>
                      <a:r>
                        <a:rPr lang="en-GB" dirty="0" smtClean="0"/>
                        <a:t>. Significant</a:t>
                      </a:r>
                      <a:r>
                        <a:rPr lang="en-GB" baseline="0" dirty="0" smtClean="0"/>
                        <a:t> uncertainty over long-term imbalance costs.</a:t>
                      </a:r>
                      <a:endParaRPr lang="en-GB" dirty="0"/>
                    </a:p>
                  </a:txBody>
                  <a:tcPr>
                    <a:solidFill>
                      <a:srgbClr val="00B050"/>
                    </a:solidFill>
                  </a:tcPr>
                </a:tc>
              </a:tr>
              <a:tr h="772331">
                <a:tc>
                  <a:txBody>
                    <a:bodyPr/>
                    <a:lstStyle/>
                    <a:p>
                      <a:r>
                        <a:rPr lang="en-GB" dirty="0" smtClean="0"/>
                        <a:t>Solar</a:t>
                      </a:r>
                      <a:r>
                        <a:rPr lang="en-GB" baseline="0" dirty="0" smtClean="0"/>
                        <a:t> PV</a:t>
                      </a:r>
                      <a:endParaRPr lang="en-GB" dirty="0"/>
                    </a:p>
                  </a:txBody>
                  <a:tcPr>
                    <a:solidFill>
                      <a:srgbClr val="FFC000"/>
                    </a:solidFill>
                  </a:tcPr>
                </a:tc>
                <a:tc>
                  <a:txBody>
                    <a:bodyPr/>
                    <a:lstStyle/>
                    <a:p>
                      <a:r>
                        <a:rPr lang="en-GB" b="1" dirty="0" smtClean="0"/>
                        <a:t>Unclear</a:t>
                      </a:r>
                      <a:r>
                        <a:rPr lang="en-GB" dirty="0" smtClean="0"/>
                        <a:t>. Imbalance </a:t>
                      </a:r>
                      <a:r>
                        <a:rPr lang="en-GB" baseline="0" dirty="0" smtClean="0"/>
                        <a:t>costs are more predictable over long-term. Sometimes financed without long-term PPAs under RO.</a:t>
                      </a:r>
                      <a:endParaRPr lang="en-GB" b="1" dirty="0"/>
                    </a:p>
                  </a:txBody>
                  <a:tcPr>
                    <a:solidFill>
                      <a:srgbClr val="FFC000"/>
                    </a:solidFill>
                  </a:tcPr>
                </a:tc>
              </a:tr>
              <a:tr h="669776">
                <a:tc>
                  <a:txBody>
                    <a:bodyPr/>
                    <a:lstStyle/>
                    <a:p>
                      <a:r>
                        <a:rPr lang="en-GB" dirty="0" smtClean="0"/>
                        <a:t>Wave, tidal</a:t>
                      </a:r>
                      <a:endParaRPr lang="en-GB" dirty="0"/>
                    </a:p>
                  </a:txBody>
                  <a:tcPr>
                    <a:solidFill>
                      <a:srgbClr val="FF0000"/>
                    </a:solidFill>
                  </a:tcPr>
                </a:tc>
                <a:tc>
                  <a:txBody>
                    <a:bodyPr/>
                    <a:lstStyle/>
                    <a:p>
                      <a:r>
                        <a:rPr lang="en-GB" b="1" dirty="0" smtClean="0"/>
                        <a:t>Not</a:t>
                      </a:r>
                      <a:r>
                        <a:rPr lang="en-GB" b="1" baseline="0" dirty="0" smtClean="0"/>
                        <a:t> yet</a:t>
                      </a:r>
                      <a:r>
                        <a:rPr lang="en-GB" baseline="0" dirty="0" smtClean="0"/>
                        <a:t>. Not yet possible to assess imbalance risk / costs.</a:t>
                      </a:r>
                      <a:endParaRPr lang="en-GB" b="1" dirty="0"/>
                    </a:p>
                  </a:txBody>
                  <a:tcPr>
                    <a:solidFill>
                      <a:srgbClr val="FF0000"/>
                    </a:solidFill>
                  </a:tcPr>
                </a:tc>
              </a:tr>
              <a:tr h="687586">
                <a:tc>
                  <a:txBody>
                    <a:bodyPr/>
                    <a:lstStyle/>
                    <a:p>
                      <a:r>
                        <a:rPr lang="en-GB" dirty="0" err="1" smtClean="0"/>
                        <a:t>EfW</a:t>
                      </a:r>
                      <a:r>
                        <a:rPr lang="en-GB" dirty="0" smtClean="0"/>
                        <a:t>, AD, Biomass, Nuclear,</a:t>
                      </a:r>
                      <a:r>
                        <a:rPr lang="en-GB" baseline="0" dirty="0" smtClean="0"/>
                        <a:t> CCS</a:t>
                      </a:r>
                      <a:endParaRPr lang="en-GB" dirty="0"/>
                    </a:p>
                  </a:txBody>
                  <a:tcPr>
                    <a:solidFill>
                      <a:srgbClr val="FF0000"/>
                    </a:solidFill>
                  </a:tcPr>
                </a:tc>
                <a:tc>
                  <a:txBody>
                    <a:bodyPr/>
                    <a:lstStyle/>
                    <a:p>
                      <a:r>
                        <a:rPr lang="en-GB" b="1" dirty="0" smtClean="0"/>
                        <a:t>No</a:t>
                      </a:r>
                      <a:r>
                        <a:rPr lang="en-GB" dirty="0" smtClean="0"/>
                        <a:t>.</a:t>
                      </a:r>
                      <a:r>
                        <a:rPr lang="en-GB" baseline="0" dirty="0" smtClean="0"/>
                        <a:t> Imbalance risk not a key concern. Liquidity concerns mitigated through CfD.</a:t>
                      </a:r>
                      <a:endParaRPr lang="en-GB" b="1" dirty="0"/>
                    </a:p>
                  </a:txBody>
                  <a:tcPr>
                    <a:solidFill>
                      <a:srgbClr val="FF0000"/>
                    </a:solidFill>
                  </a:tcPr>
                </a:tc>
              </a:tr>
            </a:tbl>
          </a:graphicData>
        </a:graphic>
      </p:graphicFrame>
    </p:spTree>
    <p:extLst>
      <p:ext uri="{BB962C8B-B14F-4D97-AF65-F5344CB8AC3E}">
        <p14:creationId xmlns:p14="http://schemas.microsoft.com/office/powerpoint/2010/main" val="276173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Size</a:t>
            </a:r>
            <a:endParaRPr lang="en-GB" dirty="0"/>
          </a:p>
        </p:txBody>
      </p:sp>
      <p:sp>
        <p:nvSpPr>
          <p:cNvPr id="3" name="Text Placeholder 2"/>
          <p:cNvSpPr>
            <a:spLocks noGrp="1"/>
          </p:cNvSpPr>
          <p:nvPr>
            <p:ph type="body" sz="quarter" idx="10"/>
          </p:nvPr>
        </p:nvSpPr>
        <p:spPr>
          <a:xfrm>
            <a:off x="467544" y="1556792"/>
            <a:ext cx="8424936" cy="4896544"/>
          </a:xfrm>
        </p:spPr>
        <p:txBody>
          <a:bodyPr/>
          <a:lstStyle/>
          <a:p>
            <a:pPr marL="0" indent="0">
              <a:spcAft>
                <a:spcPts val="600"/>
              </a:spcAft>
              <a:buNone/>
            </a:pPr>
            <a:r>
              <a:rPr lang="en-GB" sz="1800" dirty="0" smtClean="0"/>
              <a:t>It may be appropriate to </a:t>
            </a:r>
            <a:r>
              <a:rPr lang="en-GB" sz="1800" b="1" dirty="0" smtClean="0"/>
              <a:t>cap </a:t>
            </a:r>
            <a:r>
              <a:rPr lang="en-GB" sz="1800" b="1" dirty="0"/>
              <a:t>the size of projects that are eligible for the OLR </a:t>
            </a:r>
            <a:r>
              <a:rPr lang="en-GB" sz="1800" dirty="0" smtClean="0"/>
              <a:t>for two reasons:</a:t>
            </a:r>
          </a:p>
          <a:p>
            <a:pPr lvl="1">
              <a:spcAft>
                <a:spcPts val="600"/>
              </a:spcAft>
              <a:buFont typeface="+mj-lt"/>
              <a:buAutoNum type="arabicPeriod"/>
            </a:pPr>
            <a:r>
              <a:rPr lang="en-GB" sz="1800" dirty="0" smtClean="0"/>
              <a:t>The </a:t>
            </a:r>
            <a:r>
              <a:rPr lang="en-GB" sz="1800" b="1" dirty="0" smtClean="0"/>
              <a:t>risk to offtakers of large generators accessing the OLR</a:t>
            </a:r>
            <a:r>
              <a:rPr lang="en-GB" sz="1800" dirty="0" smtClean="0"/>
              <a:t>, particularly if regulated cost assessment underestimated offtaker costs. This could have negative impacts on individual suppliers, distorting both retail competition and suppliers’ appetite for offering PPAs in the open market.</a:t>
            </a:r>
          </a:p>
          <a:p>
            <a:pPr lvl="1">
              <a:spcAft>
                <a:spcPts val="600"/>
              </a:spcAft>
              <a:buFont typeface="+mj-lt"/>
              <a:buAutoNum type="arabicPeriod"/>
            </a:pPr>
            <a:r>
              <a:rPr lang="en-GB" sz="1800" dirty="0" smtClean="0"/>
              <a:t>A </a:t>
            </a:r>
            <a:r>
              <a:rPr lang="en-GB" sz="1800" b="1" dirty="0" smtClean="0"/>
              <a:t>question as to whether large generators would need the OLR. </a:t>
            </a:r>
            <a:r>
              <a:rPr lang="en-GB" sz="1800" dirty="0" smtClean="0"/>
              <a:t>Such generators (above 100MW) are generally licenced and are party to the BSC, with responsibility for forecasting output and submitting FPNs. They are therefore likely to have capabilities for managing and trading their output that smaller generators do not have. Such plant are also more likely to be balance-sheet financed and in less need of a long-term PPA.</a:t>
            </a:r>
          </a:p>
          <a:p>
            <a:pPr marL="0" indent="0">
              <a:spcAft>
                <a:spcPts val="600"/>
              </a:spcAft>
              <a:buNone/>
            </a:pPr>
            <a:r>
              <a:rPr lang="en-GB" sz="1800" dirty="0" smtClean="0"/>
              <a:t>An alternative to a size threshold would be to split the output of larger generators across a number of offtakers, thus spreading the backstop burden.</a:t>
            </a:r>
            <a:endParaRPr lang="en-GB" sz="1800" dirty="0"/>
          </a:p>
        </p:txBody>
      </p:sp>
      <p:sp>
        <p:nvSpPr>
          <p:cNvPr id="5" name="Text Box 4"/>
          <p:cNvSpPr txBox="1">
            <a:spLocks noChangeArrowheads="1"/>
          </p:cNvSpPr>
          <p:nvPr/>
        </p:nvSpPr>
        <p:spPr bwMode="auto">
          <a:xfrm>
            <a:off x="0" y="6596390"/>
            <a:ext cx="9144000" cy="261610"/>
          </a:xfrm>
          <a:prstGeom prst="rect">
            <a:avLst/>
          </a:prstGeom>
          <a:noFill/>
          <a:ln w="9525">
            <a:noFill/>
            <a:miter lim="800000"/>
            <a:headEnd/>
            <a:tailEnd/>
          </a:ln>
          <a:effectLst/>
        </p:spPr>
        <p:txBody>
          <a:bodyPr wrap="square">
            <a:spAutoFit/>
          </a:bodyPr>
          <a:lstStyle/>
          <a:p>
            <a:pPr algn="ctr">
              <a:spcBef>
                <a:spcPct val="50000"/>
              </a:spcBef>
            </a:pPr>
            <a:r>
              <a:rPr lang="en-GB" sz="1100" dirty="0" smtClean="0"/>
              <a:t>These slides are intended for discussion purposes only and are not a statement of Government intent</a:t>
            </a:r>
            <a:endParaRPr lang="en-GB" sz="1100" dirty="0"/>
          </a:p>
        </p:txBody>
      </p:sp>
    </p:spTree>
    <p:extLst>
      <p:ext uri="{BB962C8B-B14F-4D97-AF65-F5344CB8AC3E}">
        <p14:creationId xmlns:p14="http://schemas.microsoft.com/office/powerpoint/2010/main" val="77553920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cc_ppt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decc_ppt_template</Template>
  <TotalTime>3817</TotalTime>
  <Words>1344</Words>
  <Application>Microsoft Office PowerPoint</Application>
  <PresentationFormat>On-screen Show (4:3)</PresentationFormat>
  <Paragraphs>103</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decc_ppt_template</vt:lpstr>
      <vt:lpstr>Offtaker of Last Resort Advisory Group  Paper 2.02: Eligibility</vt:lpstr>
      <vt:lpstr>Overview</vt:lpstr>
      <vt:lpstr>Assessment criteria</vt:lpstr>
      <vt:lpstr>Market Risks 1 – Imbalance Risk</vt:lpstr>
      <vt:lpstr>Market Risks 2 – Liquidity Risk</vt:lpstr>
      <vt:lpstr>Market Risks – Questions</vt:lpstr>
      <vt:lpstr>Nascent Technologies</vt:lpstr>
      <vt:lpstr>Summary – market risks</vt:lpstr>
      <vt:lpstr>Project Size</vt:lpstr>
      <vt:lpstr>Project Size - Questions</vt:lpstr>
      <vt:lpstr>Support Type</vt:lpstr>
    </vt:vector>
  </TitlesOfParts>
  <Company>DECC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to market for independent generators</dc:title>
  <dc:creator>Weir Alex (Commercial)</dc:creator>
  <cp:lastModifiedBy>Crow Helena (Fuel Poverty &amp; Smart Meters)</cp:lastModifiedBy>
  <cp:revision>132</cp:revision>
  <cp:lastPrinted>2013-10-16T07:37:14Z</cp:lastPrinted>
  <dcterms:created xsi:type="dcterms:W3CDTF">2013-05-02T21:23:47Z</dcterms:created>
  <dcterms:modified xsi:type="dcterms:W3CDTF">2013-11-11T17:25:50Z</dcterms:modified>
</cp:coreProperties>
</file>